
<file path=[Content_Types].xml><?xml version="1.0" encoding="utf-8"?>
<Types xmlns="http://schemas.openxmlformats.org/package/2006/content-types">
  <Default Extension="png" ContentType="image/png"/>
  <Default Extension="rels" ContentType="application/vnd.openxmlformats-package.relationships+xml"/>
  <Default Extension="ti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15"/>
  </p:notesMasterIdLst>
  <p:sldIdLst>
    <p:sldId id="256" r:id="rId4"/>
    <p:sldId id="257" r:id="rId5"/>
    <p:sldId id="258" r:id="rId6"/>
    <p:sldId id="259" r:id="rId7"/>
    <p:sldId id="260" r:id="rId8"/>
    <p:sldId id="261" r:id="rId9"/>
    <p:sldId id="262" r:id="rId10"/>
    <p:sldId id="263" r:id="rId11"/>
    <p:sldId id="264" r:id="rId12"/>
    <p:sldId id="265" r:id="rId13"/>
    <p:sldId id="266" r:id="rId14"/>
  </p:sldIdLst>
  <p:sldSz cx="9144000" cy="5143500" type="screen16x9"/>
  <p:notesSz cx="9144000" cy="51435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4" name="PlaceHolder 1"/>
          <p:cNvSpPr>
            <a:spLocks noGrp="1" noRot="1" noChangeAspect="1"/>
          </p:cNvSpPr>
          <p:nvPr>
            <p:ph type="sldImg"/>
          </p:nvPr>
        </p:nvSpPr>
        <p:spPr>
          <a:xfrm>
            <a:off x="216000" y="812520"/>
            <a:ext cx="7127280" cy="4008960"/>
          </a:xfrm>
          <a:prstGeom prst="rect">
            <a:avLst/>
          </a:prstGeom>
        </p:spPr>
        <p:txBody>
          <a:bodyPr lIns="0" tIns="0" rIns="0" bIns="0" anchor="ctr">
            <a:noAutofit/>
          </a:bodyPr>
          <a:lstStyle/>
          <a:p>
            <a:pPr algn="ctr"/>
            <a:r>
              <a:rPr lang="it-IT" sz="4400" b="0" strike="noStrike" spc="-1">
                <a:latin typeface="Arial"/>
              </a:rPr>
              <a:t>Fai clic per spostare la diapositiva</a:t>
            </a:r>
          </a:p>
        </p:txBody>
      </p:sp>
      <p:sp>
        <p:nvSpPr>
          <p:cNvPr id="115" name="PlaceHolder 2"/>
          <p:cNvSpPr>
            <a:spLocks noGrp="1"/>
          </p:cNvSpPr>
          <p:nvPr>
            <p:ph type="body"/>
          </p:nvPr>
        </p:nvSpPr>
        <p:spPr>
          <a:xfrm>
            <a:off x="756000" y="5078520"/>
            <a:ext cx="6047640" cy="4811040"/>
          </a:xfrm>
          <a:prstGeom prst="rect">
            <a:avLst/>
          </a:prstGeom>
        </p:spPr>
        <p:txBody>
          <a:bodyPr lIns="0" tIns="0" rIns="0" bIns="0">
            <a:noAutofit/>
          </a:bodyPr>
          <a:lstStyle/>
          <a:p>
            <a:r>
              <a:rPr lang="it-IT" sz="2000" b="0" strike="noStrike" spc="-1">
                <a:latin typeface="Arial"/>
              </a:rPr>
              <a:t>Fai clic per modificare il formato delle note</a:t>
            </a:r>
          </a:p>
        </p:txBody>
      </p:sp>
      <p:sp>
        <p:nvSpPr>
          <p:cNvPr id="116" name="PlaceHolder 3"/>
          <p:cNvSpPr>
            <a:spLocks noGrp="1"/>
          </p:cNvSpPr>
          <p:nvPr>
            <p:ph type="hdr"/>
          </p:nvPr>
        </p:nvSpPr>
        <p:spPr>
          <a:xfrm>
            <a:off x="0" y="0"/>
            <a:ext cx="3280680" cy="534240"/>
          </a:xfrm>
          <a:prstGeom prst="rect">
            <a:avLst/>
          </a:prstGeom>
        </p:spPr>
        <p:txBody>
          <a:bodyPr lIns="0" tIns="0" rIns="0" bIns="0">
            <a:noAutofit/>
          </a:bodyPr>
          <a:lstStyle/>
          <a:p>
            <a:r>
              <a:rPr lang="it-IT" sz="1400" b="0" strike="noStrike" spc="-1">
                <a:latin typeface="Times New Roman"/>
              </a:rPr>
              <a:t>&lt;intestazione&gt;</a:t>
            </a:r>
          </a:p>
        </p:txBody>
      </p:sp>
      <p:sp>
        <p:nvSpPr>
          <p:cNvPr id="117" name="PlaceHolder 4"/>
          <p:cNvSpPr>
            <a:spLocks noGrp="1"/>
          </p:cNvSpPr>
          <p:nvPr>
            <p:ph type="dt"/>
          </p:nvPr>
        </p:nvSpPr>
        <p:spPr>
          <a:xfrm>
            <a:off x="4278960" y="0"/>
            <a:ext cx="3280680" cy="534240"/>
          </a:xfrm>
          <a:prstGeom prst="rect">
            <a:avLst/>
          </a:prstGeom>
        </p:spPr>
        <p:txBody>
          <a:bodyPr lIns="0" tIns="0" rIns="0" bIns="0">
            <a:noAutofit/>
          </a:bodyPr>
          <a:lstStyle/>
          <a:p>
            <a:pPr algn="r"/>
            <a:r>
              <a:rPr lang="it-IT" sz="1400" b="0" strike="noStrike" spc="-1">
                <a:latin typeface="Times New Roman"/>
              </a:rPr>
              <a:t>&lt;data/ora&gt;</a:t>
            </a:r>
          </a:p>
        </p:txBody>
      </p:sp>
      <p:sp>
        <p:nvSpPr>
          <p:cNvPr id="118" name="PlaceHolder 5"/>
          <p:cNvSpPr>
            <a:spLocks noGrp="1"/>
          </p:cNvSpPr>
          <p:nvPr>
            <p:ph type="ftr"/>
          </p:nvPr>
        </p:nvSpPr>
        <p:spPr>
          <a:xfrm>
            <a:off x="0" y="10157400"/>
            <a:ext cx="3280680" cy="534240"/>
          </a:xfrm>
          <a:prstGeom prst="rect">
            <a:avLst/>
          </a:prstGeom>
        </p:spPr>
        <p:txBody>
          <a:bodyPr lIns="0" tIns="0" rIns="0" bIns="0" anchor="b">
            <a:noAutofit/>
          </a:bodyPr>
          <a:lstStyle/>
          <a:p>
            <a:r>
              <a:rPr lang="it-IT" sz="1400" b="0" strike="noStrike" spc="-1">
                <a:latin typeface="Times New Roman"/>
              </a:rPr>
              <a:t>&lt;piè di pagina&gt;</a:t>
            </a:r>
          </a:p>
        </p:txBody>
      </p:sp>
      <p:sp>
        <p:nvSpPr>
          <p:cNvPr id="119" name="PlaceHolder 6"/>
          <p:cNvSpPr>
            <a:spLocks noGrp="1"/>
          </p:cNvSpPr>
          <p:nvPr>
            <p:ph type="sldNum"/>
          </p:nvPr>
        </p:nvSpPr>
        <p:spPr>
          <a:xfrm>
            <a:off x="4278960" y="10157400"/>
            <a:ext cx="3280680" cy="534240"/>
          </a:xfrm>
          <a:prstGeom prst="rect">
            <a:avLst/>
          </a:prstGeom>
        </p:spPr>
        <p:txBody>
          <a:bodyPr lIns="0" tIns="0" rIns="0" bIns="0" anchor="b">
            <a:noAutofit/>
          </a:bodyPr>
          <a:lstStyle/>
          <a:p>
            <a:pPr algn="r"/>
            <a:fld id="{3F5C8786-FDC9-4F64-8CD4-A547AEF49E00}" type="slidenum">
              <a:rPr lang="it-IT" sz="1400" b="0" strike="noStrike" spc="-1">
                <a:latin typeface="Times New Roman"/>
              </a:rPr>
              <a:t>‹N›</a:t>
            </a:fld>
            <a:endParaRPr lang="it-IT"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PlaceHolder 1"/>
          <p:cNvSpPr>
            <a:spLocks noGrp="1" noRot="1" noChangeAspect="1"/>
          </p:cNvSpPr>
          <p:nvPr>
            <p:ph type="sldImg"/>
          </p:nvPr>
        </p:nvSpPr>
        <p:spPr>
          <a:xfrm>
            <a:off x="3029040" y="642960"/>
            <a:ext cx="3085560" cy="1735920"/>
          </a:xfrm>
          <a:prstGeom prst="rect">
            <a:avLst/>
          </a:prstGeom>
        </p:spPr>
      </p:sp>
      <p:sp>
        <p:nvSpPr>
          <p:cNvPr id="262" name="PlaceHolder 2"/>
          <p:cNvSpPr>
            <a:spLocks noGrp="1"/>
          </p:cNvSpPr>
          <p:nvPr>
            <p:ph type="body"/>
          </p:nvPr>
        </p:nvSpPr>
        <p:spPr>
          <a:xfrm>
            <a:off x="914400" y="2475000"/>
            <a:ext cx="7314480" cy="2025000"/>
          </a:xfrm>
          <a:prstGeom prst="rect">
            <a:avLst/>
          </a:prstGeom>
        </p:spPr>
        <p:txBody>
          <a:bodyPr lIns="0" tIns="0" rIns="0" bIns="0">
            <a:noAutofit/>
          </a:bodyPr>
          <a:lstStyle/>
          <a:p>
            <a:endParaRPr lang="it-IT" sz="2000" b="0" strike="noStrike" spc="-1">
              <a:latin typeface="Arial"/>
            </a:endParaRPr>
          </a:p>
        </p:txBody>
      </p:sp>
      <p:sp>
        <p:nvSpPr>
          <p:cNvPr id="263" name="CustomShape 3"/>
          <p:cNvSpPr/>
          <p:nvPr/>
        </p:nvSpPr>
        <p:spPr>
          <a:xfrm>
            <a:off x="5180040" y="4886280"/>
            <a:ext cx="3961800" cy="256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BD62ECC1-DC8A-4C71-A2D6-D668C9076623}" type="slidenum">
              <a:rPr lang="it-IT" sz="1200" b="0" strike="noStrike" spc="-1">
                <a:latin typeface="Times New Roman"/>
              </a:rPr>
              <a:t>3</a:t>
            </a:fld>
            <a:endParaRPr lang="it-IT" sz="1200" b="0" strike="noStrike" spc="-1">
              <a:latin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PlaceHolder 1"/>
          <p:cNvSpPr>
            <a:spLocks noGrp="1" noRot="1" noChangeAspect="1"/>
          </p:cNvSpPr>
          <p:nvPr>
            <p:ph type="sldImg"/>
          </p:nvPr>
        </p:nvSpPr>
        <p:spPr>
          <a:xfrm>
            <a:off x="3029040" y="642960"/>
            <a:ext cx="3085560" cy="1735920"/>
          </a:xfrm>
          <a:prstGeom prst="rect">
            <a:avLst/>
          </a:prstGeom>
        </p:spPr>
      </p:sp>
      <p:sp>
        <p:nvSpPr>
          <p:cNvPr id="265" name="PlaceHolder 2"/>
          <p:cNvSpPr>
            <a:spLocks noGrp="1"/>
          </p:cNvSpPr>
          <p:nvPr>
            <p:ph type="body"/>
          </p:nvPr>
        </p:nvSpPr>
        <p:spPr>
          <a:xfrm>
            <a:off x="914400" y="2475000"/>
            <a:ext cx="7314480" cy="2025000"/>
          </a:xfrm>
          <a:prstGeom prst="rect">
            <a:avLst/>
          </a:prstGeom>
        </p:spPr>
        <p:txBody>
          <a:bodyPr lIns="0" tIns="0" rIns="0" bIns="0">
            <a:noAutofit/>
          </a:bodyPr>
          <a:lstStyle/>
          <a:p>
            <a:endParaRPr lang="it-IT" sz="2000" b="0" strike="noStrike" spc="-1">
              <a:latin typeface="Arial"/>
            </a:endParaRPr>
          </a:p>
        </p:txBody>
      </p:sp>
      <p:sp>
        <p:nvSpPr>
          <p:cNvPr id="266" name="CustomShape 3"/>
          <p:cNvSpPr/>
          <p:nvPr/>
        </p:nvSpPr>
        <p:spPr>
          <a:xfrm>
            <a:off x="5180040" y="4886280"/>
            <a:ext cx="3961800" cy="256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D408442F-9175-4FED-ACA9-DAB4846C4257}" type="slidenum">
              <a:rPr lang="it-IT" sz="1200" b="0" strike="noStrike" spc="-1">
                <a:latin typeface="Times New Roman"/>
              </a:rPr>
              <a:t>4</a:t>
            </a:fld>
            <a:endParaRPr lang="it-IT" sz="1200" b="0" strike="noStrike" spc="-1">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24" name="PlaceHolder 2"/>
          <p:cNvSpPr>
            <a:spLocks noGrp="1"/>
          </p:cNvSpPr>
          <p:nvPr>
            <p:ph type="body"/>
          </p:nvPr>
        </p:nvSpPr>
        <p:spPr>
          <a:xfrm>
            <a:off x="457200" y="1203480"/>
            <a:ext cx="8229240" cy="1422720"/>
          </a:xfrm>
          <a:prstGeom prst="rect">
            <a:avLst/>
          </a:prstGeom>
        </p:spPr>
        <p:txBody>
          <a:bodyPr lIns="0" tIns="0" rIns="0" bIns="0">
            <a:normAutofit/>
          </a:bodyPr>
          <a:lstStyle/>
          <a:p>
            <a:endParaRPr lang="it-IT" sz="3200" b="0" strike="noStrike" spc="-1">
              <a:latin typeface="Arial"/>
            </a:endParaRPr>
          </a:p>
        </p:txBody>
      </p:sp>
      <p:sp>
        <p:nvSpPr>
          <p:cNvPr id="25" name="PlaceHolder 3"/>
          <p:cNvSpPr>
            <a:spLocks noGrp="1"/>
          </p:cNvSpPr>
          <p:nvPr>
            <p:ph type="body"/>
          </p:nvPr>
        </p:nvSpPr>
        <p:spPr>
          <a:xfrm>
            <a:off x="457200" y="2761920"/>
            <a:ext cx="8229240" cy="142272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27" name="PlaceHolder 2"/>
          <p:cNvSpPr>
            <a:spLocks noGrp="1"/>
          </p:cNvSpPr>
          <p:nvPr>
            <p:ph type="body"/>
          </p:nvPr>
        </p:nvSpPr>
        <p:spPr>
          <a:xfrm>
            <a:off x="457200" y="1203480"/>
            <a:ext cx="4015800" cy="1422720"/>
          </a:xfrm>
          <a:prstGeom prst="rect">
            <a:avLst/>
          </a:prstGeom>
        </p:spPr>
        <p:txBody>
          <a:bodyPr lIns="0" tIns="0" rIns="0" bIns="0">
            <a:normAutofit/>
          </a:bodyPr>
          <a:lstStyle/>
          <a:p>
            <a:endParaRPr lang="it-IT" sz="3200" b="0" strike="noStrike" spc="-1">
              <a:latin typeface="Arial"/>
            </a:endParaRPr>
          </a:p>
        </p:txBody>
      </p:sp>
      <p:sp>
        <p:nvSpPr>
          <p:cNvPr id="28" name="PlaceHolder 3"/>
          <p:cNvSpPr>
            <a:spLocks noGrp="1"/>
          </p:cNvSpPr>
          <p:nvPr>
            <p:ph type="body"/>
          </p:nvPr>
        </p:nvSpPr>
        <p:spPr>
          <a:xfrm>
            <a:off x="4674240" y="1203480"/>
            <a:ext cx="4015800" cy="1422720"/>
          </a:xfrm>
          <a:prstGeom prst="rect">
            <a:avLst/>
          </a:prstGeom>
        </p:spPr>
        <p:txBody>
          <a:bodyPr lIns="0" tIns="0" rIns="0" bIns="0">
            <a:normAutofit/>
          </a:bodyPr>
          <a:lstStyle/>
          <a:p>
            <a:endParaRPr lang="it-IT" sz="3200" b="0" strike="noStrike" spc="-1">
              <a:latin typeface="Arial"/>
            </a:endParaRPr>
          </a:p>
        </p:txBody>
      </p:sp>
      <p:sp>
        <p:nvSpPr>
          <p:cNvPr id="29" name="PlaceHolder 4"/>
          <p:cNvSpPr>
            <a:spLocks noGrp="1"/>
          </p:cNvSpPr>
          <p:nvPr>
            <p:ph type="body"/>
          </p:nvPr>
        </p:nvSpPr>
        <p:spPr>
          <a:xfrm>
            <a:off x="457200" y="2761920"/>
            <a:ext cx="4015800" cy="1422720"/>
          </a:xfrm>
          <a:prstGeom prst="rect">
            <a:avLst/>
          </a:prstGeom>
        </p:spPr>
        <p:txBody>
          <a:bodyPr lIns="0" tIns="0" rIns="0" bIns="0">
            <a:normAutofit/>
          </a:bodyPr>
          <a:lstStyle/>
          <a:p>
            <a:endParaRPr lang="it-IT" sz="3200" b="0" strike="noStrike" spc="-1">
              <a:latin typeface="Arial"/>
            </a:endParaRPr>
          </a:p>
        </p:txBody>
      </p:sp>
      <p:sp>
        <p:nvSpPr>
          <p:cNvPr id="30" name="PlaceHolder 5"/>
          <p:cNvSpPr>
            <a:spLocks noGrp="1"/>
          </p:cNvSpPr>
          <p:nvPr>
            <p:ph type="body"/>
          </p:nvPr>
        </p:nvSpPr>
        <p:spPr>
          <a:xfrm>
            <a:off x="4674240" y="2761920"/>
            <a:ext cx="4015800" cy="142272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32" name="PlaceHolder 2"/>
          <p:cNvSpPr>
            <a:spLocks noGrp="1"/>
          </p:cNvSpPr>
          <p:nvPr>
            <p:ph type="body"/>
          </p:nvPr>
        </p:nvSpPr>
        <p:spPr>
          <a:xfrm>
            <a:off x="457200" y="1203480"/>
            <a:ext cx="2649600" cy="1422720"/>
          </a:xfrm>
          <a:prstGeom prst="rect">
            <a:avLst/>
          </a:prstGeom>
        </p:spPr>
        <p:txBody>
          <a:bodyPr lIns="0" tIns="0" rIns="0" bIns="0">
            <a:normAutofit/>
          </a:bodyPr>
          <a:lstStyle/>
          <a:p>
            <a:endParaRPr lang="it-IT" sz="3200" b="0" strike="noStrike" spc="-1">
              <a:latin typeface="Arial"/>
            </a:endParaRPr>
          </a:p>
        </p:txBody>
      </p:sp>
      <p:sp>
        <p:nvSpPr>
          <p:cNvPr id="33" name="PlaceHolder 3"/>
          <p:cNvSpPr>
            <a:spLocks noGrp="1"/>
          </p:cNvSpPr>
          <p:nvPr>
            <p:ph type="body"/>
          </p:nvPr>
        </p:nvSpPr>
        <p:spPr>
          <a:xfrm>
            <a:off x="3239640" y="1203480"/>
            <a:ext cx="2649600" cy="1422720"/>
          </a:xfrm>
          <a:prstGeom prst="rect">
            <a:avLst/>
          </a:prstGeom>
        </p:spPr>
        <p:txBody>
          <a:bodyPr lIns="0" tIns="0" rIns="0" bIns="0">
            <a:normAutofit/>
          </a:bodyPr>
          <a:lstStyle/>
          <a:p>
            <a:endParaRPr lang="it-IT" sz="3200" b="0" strike="noStrike" spc="-1">
              <a:latin typeface="Arial"/>
            </a:endParaRPr>
          </a:p>
        </p:txBody>
      </p:sp>
      <p:sp>
        <p:nvSpPr>
          <p:cNvPr id="34" name="PlaceHolder 4"/>
          <p:cNvSpPr>
            <a:spLocks noGrp="1"/>
          </p:cNvSpPr>
          <p:nvPr>
            <p:ph type="body"/>
          </p:nvPr>
        </p:nvSpPr>
        <p:spPr>
          <a:xfrm>
            <a:off x="6022080" y="1203480"/>
            <a:ext cx="2649600" cy="1422720"/>
          </a:xfrm>
          <a:prstGeom prst="rect">
            <a:avLst/>
          </a:prstGeom>
        </p:spPr>
        <p:txBody>
          <a:bodyPr lIns="0" tIns="0" rIns="0" bIns="0">
            <a:normAutofit/>
          </a:bodyPr>
          <a:lstStyle/>
          <a:p>
            <a:endParaRPr lang="it-IT" sz="3200" b="0" strike="noStrike" spc="-1">
              <a:latin typeface="Arial"/>
            </a:endParaRPr>
          </a:p>
        </p:txBody>
      </p:sp>
      <p:sp>
        <p:nvSpPr>
          <p:cNvPr id="35" name="PlaceHolder 5"/>
          <p:cNvSpPr>
            <a:spLocks noGrp="1"/>
          </p:cNvSpPr>
          <p:nvPr>
            <p:ph type="body"/>
          </p:nvPr>
        </p:nvSpPr>
        <p:spPr>
          <a:xfrm>
            <a:off x="457200" y="2761920"/>
            <a:ext cx="2649600" cy="1422720"/>
          </a:xfrm>
          <a:prstGeom prst="rect">
            <a:avLst/>
          </a:prstGeom>
        </p:spPr>
        <p:txBody>
          <a:bodyPr lIns="0" tIns="0" rIns="0" bIns="0">
            <a:normAutofit/>
          </a:bodyPr>
          <a:lstStyle/>
          <a:p>
            <a:endParaRPr lang="it-IT" sz="3200" b="0" strike="noStrike" spc="-1">
              <a:latin typeface="Arial"/>
            </a:endParaRPr>
          </a:p>
        </p:txBody>
      </p:sp>
      <p:sp>
        <p:nvSpPr>
          <p:cNvPr id="36" name="PlaceHolder 6"/>
          <p:cNvSpPr>
            <a:spLocks noGrp="1"/>
          </p:cNvSpPr>
          <p:nvPr>
            <p:ph type="body"/>
          </p:nvPr>
        </p:nvSpPr>
        <p:spPr>
          <a:xfrm>
            <a:off x="3239640" y="2761920"/>
            <a:ext cx="2649600" cy="1422720"/>
          </a:xfrm>
          <a:prstGeom prst="rect">
            <a:avLst/>
          </a:prstGeom>
        </p:spPr>
        <p:txBody>
          <a:bodyPr lIns="0" tIns="0" rIns="0" bIns="0">
            <a:normAutofit/>
          </a:bodyPr>
          <a:lstStyle/>
          <a:p>
            <a:endParaRPr lang="it-IT" sz="3200" b="0" strike="noStrike" spc="-1">
              <a:latin typeface="Arial"/>
            </a:endParaRPr>
          </a:p>
        </p:txBody>
      </p:sp>
      <p:sp>
        <p:nvSpPr>
          <p:cNvPr id="37" name="PlaceHolder 7"/>
          <p:cNvSpPr>
            <a:spLocks noGrp="1"/>
          </p:cNvSpPr>
          <p:nvPr>
            <p:ph type="body"/>
          </p:nvPr>
        </p:nvSpPr>
        <p:spPr>
          <a:xfrm>
            <a:off x="6022080" y="2761920"/>
            <a:ext cx="2649600" cy="142272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41" name="PlaceHolder 2"/>
          <p:cNvSpPr>
            <a:spLocks noGrp="1"/>
          </p:cNvSpPr>
          <p:nvPr>
            <p:ph type="subTitle"/>
          </p:nvPr>
        </p:nvSpPr>
        <p:spPr>
          <a:xfrm>
            <a:off x="457200" y="1203480"/>
            <a:ext cx="8229240" cy="2982960"/>
          </a:xfrm>
          <a:prstGeom prst="rect">
            <a:avLst/>
          </a:prstGeom>
        </p:spPr>
        <p:txBody>
          <a:bodyPr lIns="0" tIns="0" rIns="0" bIns="0" anchor="ctr">
            <a:noAutofit/>
          </a:bodyPr>
          <a:lstStyle/>
          <a:p>
            <a:pPr algn="ctr"/>
            <a:endParaRPr lang="it-IT"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43" name="PlaceHolder 2"/>
          <p:cNvSpPr>
            <a:spLocks noGrp="1"/>
          </p:cNvSpPr>
          <p:nvPr>
            <p:ph type="body"/>
          </p:nvPr>
        </p:nvSpPr>
        <p:spPr>
          <a:xfrm>
            <a:off x="457200" y="1203480"/>
            <a:ext cx="8229240" cy="298296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45" name="PlaceHolder 2"/>
          <p:cNvSpPr>
            <a:spLocks noGrp="1"/>
          </p:cNvSpPr>
          <p:nvPr>
            <p:ph type="body"/>
          </p:nvPr>
        </p:nvSpPr>
        <p:spPr>
          <a:xfrm>
            <a:off x="457200" y="1203480"/>
            <a:ext cx="4015800" cy="2982960"/>
          </a:xfrm>
          <a:prstGeom prst="rect">
            <a:avLst/>
          </a:prstGeom>
        </p:spPr>
        <p:txBody>
          <a:bodyPr lIns="0" tIns="0" rIns="0" bIns="0">
            <a:normAutofit/>
          </a:bodyPr>
          <a:lstStyle/>
          <a:p>
            <a:endParaRPr lang="it-IT" sz="3200" b="0" strike="noStrike" spc="-1">
              <a:latin typeface="Arial"/>
            </a:endParaRPr>
          </a:p>
        </p:txBody>
      </p:sp>
      <p:sp>
        <p:nvSpPr>
          <p:cNvPr id="46" name="PlaceHolder 3"/>
          <p:cNvSpPr>
            <a:spLocks noGrp="1"/>
          </p:cNvSpPr>
          <p:nvPr>
            <p:ph type="body"/>
          </p:nvPr>
        </p:nvSpPr>
        <p:spPr>
          <a:xfrm>
            <a:off x="4674240" y="1203480"/>
            <a:ext cx="4015800" cy="298296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457200" y="205200"/>
            <a:ext cx="8229240" cy="3981240"/>
          </a:xfrm>
          <a:prstGeom prst="rect">
            <a:avLst/>
          </a:prstGeom>
        </p:spPr>
        <p:txBody>
          <a:bodyPr lIns="0" tIns="0" rIns="0" bIns="0" anchor="ctr">
            <a:noAutofit/>
          </a:bodyPr>
          <a:lstStyle/>
          <a:p>
            <a:pPr algn="ctr"/>
            <a:endParaRPr lang="it-IT"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50" name="PlaceHolder 2"/>
          <p:cNvSpPr>
            <a:spLocks noGrp="1"/>
          </p:cNvSpPr>
          <p:nvPr>
            <p:ph type="body"/>
          </p:nvPr>
        </p:nvSpPr>
        <p:spPr>
          <a:xfrm>
            <a:off x="457200" y="1203480"/>
            <a:ext cx="4015800" cy="1422720"/>
          </a:xfrm>
          <a:prstGeom prst="rect">
            <a:avLst/>
          </a:prstGeom>
        </p:spPr>
        <p:txBody>
          <a:bodyPr lIns="0" tIns="0" rIns="0" bIns="0">
            <a:normAutofit/>
          </a:bodyPr>
          <a:lstStyle/>
          <a:p>
            <a:endParaRPr lang="it-IT" sz="3200" b="0" strike="noStrike" spc="-1">
              <a:latin typeface="Arial"/>
            </a:endParaRPr>
          </a:p>
        </p:txBody>
      </p:sp>
      <p:sp>
        <p:nvSpPr>
          <p:cNvPr id="51" name="PlaceHolder 3"/>
          <p:cNvSpPr>
            <a:spLocks noGrp="1"/>
          </p:cNvSpPr>
          <p:nvPr>
            <p:ph type="body"/>
          </p:nvPr>
        </p:nvSpPr>
        <p:spPr>
          <a:xfrm>
            <a:off x="4674240" y="1203480"/>
            <a:ext cx="4015800" cy="2982960"/>
          </a:xfrm>
          <a:prstGeom prst="rect">
            <a:avLst/>
          </a:prstGeom>
        </p:spPr>
        <p:txBody>
          <a:bodyPr lIns="0" tIns="0" rIns="0" bIns="0">
            <a:normAutofit/>
          </a:bodyPr>
          <a:lstStyle/>
          <a:p>
            <a:endParaRPr lang="it-IT" sz="3200" b="0" strike="noStrike" spc="-1">
              <a:latin typeface="Arial"/>
            </a:endParaRPr>
          </a:p>
        </p:txBody>
      </p:sp>
      <p:sp>
        <p:nvSpPr>
          <p:cNvPr id="52" name="PlaceHolder 4"/>
          <p:cNvSpPr>
            <a:spLocks noGrp="1"/>
          </p:cNvSpPr>
          <p:nvPr>
            <p:ph type="body"/>
          </p:nvPr>
        </p:nvSpPr>
        <p:spPr>
          <a:xfrm>
            <a:off x="457200" y="2761920"/>
            <a:ext cx="4015800" cy="142272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3" name="PlaceHolder 2"/>
          <p:cNvSpPr>
            <a:spLocks noGrp="1"/>
          </p:cNvSpPr>
          <p:nvPr>
            <p:ph type="subTitle"/>
          </p:nvPr>
        </p:nvSpPr>
        <p:spPr>
          <a:xfrm>
            <a:off x="457200" y="1203480"/>
            <a:ext cx="8229240" cy="2982960"/>
          </a:xfrm>
          <a:prstGeom prst="rect">
            <a:avLst/>
          </a:prstGeom>
        </p:spPr>
        <p:txBody>
          <a:bodyPr lIns="0" tIns="0" rIns="0" bIns="0" anchor="ctr">
            <a:noAutofit/>
          </a:bodyPr>
          <a:lstStyle/>
          <a:p>
            <a:pPr algn="ctr"/>
            <a:endParaRPr lang="it-IT"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54" name="PlaceHolder 2"/>
          <p:cNvSpPr>
            <a:spLocks noGrp="1"/>
          </p:cNvSpPr>
          <p:nvPr>
            <p:ph type="body"/>
          </p:nvPr>
        </p:nvSpPr>
        <p:spPr>
          <a:xfrm>
            <a:off x="457200" y="1203480"/>
            <a:ext cx="4015800" cy="2982960"/>
          </a:xfrm>
          <a:prstGeom prst="rect">
            <a:avLst/>
          </a:prstGeom>
        </p:spPr>
        <p:txBody>
          <a:bodyPr lIns="0" tIns="0" rIns="0" bIns="0">
            <a:normAutofit/>
          </a:bodyPr>
          <a:lstStyle/>
          <a:p>
            <a:endParaRPr lang="it-IT" sz="3200" b="0" strike="noStrike" spc="-1">
              <a:latin typeface="Arial"/>
            </a:endParaRPr>
          </a:p>
        </p:txBody>
      </p:sp>
      <p:sp>
        <p:nvSpPr>
          <p:cNvPr id="55" name="PlaceHolder 3"/>
          <p:cNvSpPr>
            <a:spLocks noGrp="1"/>
          </p:cNvSpPr>
          <p:nvPr>
            <p:ph type="body"/>
          </p:nvPr>
        </p:nvSpPr>
        <p:spPr>
          <a:xfrm>
            <a:off x="4674240" y="1203480"/>
            <a:ext cx="4015800" cy="1422720"/>
          </a:xfrm>
          <a:prstGeom prst="rect">
            <a:avLst/>
          </a:prstGeom>
        </p:spPr>
        <p:txBody>
          <a:bodyPr lIns="0" tIns="0" rIns="0" bIns="0">
            <a:normAutofit/>
          </a:bodyPr>
          <a:lstStyle/>
          <a:p>
            <a:endParaRPr lang="it-IT" sz="3200" b="0" strike="noStrike" spc="-1">
              <a:latin typeface="Arial"/>
            </a:endParaRPr>
          </a:p>
        </p:txBody>
      </p:sp>
      <p:sp>
        <p:nvSpPr>
          <p:cNvPr id="56" name="PlaceHolder 4"/>
          <p:cNvSpPr>
            <a:spLocks noGrp="1"/>
          </p:cNvSpPr>
          <p:nvPr>
            <p:ph type="body"/>
          </p:nvPr>
        </p:nvSpPr>
        <p:spPr>
          <a:xfrm>
            <a:off x="4674240" y="2761920"/>
            <a:ext cx="4015800" cy="142272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58" name="PlaceHolder 2"/>
          <p:cNvSpPr>
            <a:spLocks noGrp="1"/>
          </p:cNvSpPr>
          <p:nvPr>
            <p:ph type="body"/>
          </p:nvPr>
        </p:nvSpPr>
        <p:spPr>
          <a:xfrm>
            <a:off x="457200" y="1203480"/>
            <a:ext cx="4015800" cy="1422720"/>
          </a:xfrm>
          <a:prstGeom prst="rect">
            <a:avLst/>
          </a:prstGeom>
        </p:spPr>
        <p:txBody>
          <a:bodyPr lIns="0" tIns="0" rIns="0" bIns="0">
            <a:normAutofit/>
          </a:bodyPr>
          <a:lstStyle/>
          <a:p>
            <a:endParaRPr lang="it-IT" sz="3200" b="0" strike="noStrike" spc="-1">
              <a:latin typeface="Arial"/>
            </a:endParaRPr>
          </a:p>
        </p:txBody>
      </p:sp>
      <p:sp>
        <p:nvSpPr>
          <p:cNvPr id="59" name="PlaceHolder 3"/>
          <p:cNvSpPr>
            <a:spLocks noGrp="1"/>
          </p:cNvSpPr>
          <p:nvPr>
            <p:ph type="body"/>
          </p:nvPr>
        </p:nvSpPr>
        <p:spPr>
          <a:xfrm>
            <a:off x="4674240" y="1203480"/>
            <a:ext cx="4015800" cy="1422720"/>
          </a:xfrm>
          <a:prstGeom prst="rect">
            <a:avLst/>
          </a:prstGeom>
        </p:spPr>
        <p:txBody>
          <a:bodyPr lIns="0" tIns="0" rIns="0" bIns="0">
            <a:normAutofit/>
          </a:bodyPr>
          <a:lstStyle/>
          <a:p>
            <a:endParaRPr lang="it-IT" sz="3200" b="0" strike="noStrike" spc="-1">
              <a:latin typeface="Arial"/>
            </a:endParaRPr>
          </a:p>
        </p:txBody>
      </p:sp>
      <p:sp>
        <p:nvSpPr>
          <p:cNvPr id="60" name="PlaceHolder 4"/>
          <p:cNvSpPr>
            <a:spLocks noGrp="1"/>
          </p:cNvSpPr>
          <p:nvPr>
            <p:ph type="body"/>
          </p:nvPr>
        </p:nvSpPr>
        <p:spPr>
          <a:xfrm>
            <a:off x="457200" y="2761920"/>
            <a:ext cx="8229240" cy="142272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62" name="PlaceHolder 2"/>
          <p:cNvSpPr>
            <a:spLocks noGrp="1"/>
          </p:cNvSpPr>
          <p:nvPr>
            <p:ph type="body"/>
          </p:nvPr>
        </p:nvSpPr>
        <p:spPr>
          <a:xfrm>
            <a:off x="457200" y="1203480"/>
            <a:ext cx="8229240" cy="1422720"/>
          </a:xfrm>
          <a:prstGeom prst="rect">
            <a:avLst/>
          </a:prstGeom>
        </p:spPr>
        <p:txBody>
          <a:bodyPr lIns="0" tIns="0" rIns="0" bIns="0">
            <a:normAutofit/>
          </a:bodyPr>
          <a:lstStyle/>
          <a:p>
            <a:endParaRPr lang="it-IT" sz="3200" b="0" strike="noStrike" spc="-1">
              <a:latin typeface="Arial"/>
            </a:endParaRPr>
          </a:p>
        </p:txBody>
      </p:sp>
      <p:sp>
        <p:nvSpPr>
          <p:cNvPr id="63" name="PlaceHolder 3"/>
          <p:cNvSpPr>
            <a:spLocks noGrp="1"/>
          </p:cNvSpPr>
          <p:nvPr>
            <p:ph type="body"/>
          </p:nvPr>
        </p:nvSpPr>
        <p:spPr>
          <a:xfrm>
            <a:off x="457200" y="2761920"/>
            <a:ext cx="8229240" cy="142272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65" name="PlaceHolder 2"/>
          <p:cNvSpPr>
            <a:spLocks noGrp="1"/>
          </p:cNvSpPr>
          <p:nvPr>
            <p:ph type="body"/>
          </p:nvPr>
        </p:nvSpPr>
        <p:spPr>
          <a:xfrm>
            <a:off x="457200" y="1203480"/>
            <a:ext cx="4015800" cy="1422720"/>
          </a:xfrm>
          <a:prstGeom prst="rect">
            <a:avLst/>
          </a:prstGeom>
        </p:spPr>
        <p:txBody>
          <a:bodyPr lIns="0" tIns="0" rIns="0" bIns="0">
            <a:normAutofit/>
          </a:bodyPr>
          <a:lstStyle/>
          <a:p>
            <a:endParaRPr lang="it-IT" sz="3200" b="0" strike="noStrike" spc="-1">
              <a:latin typeface="Arial"/>
            </a:endParaRPr>
          </a:p>
        </p:txBody>
      </p:sp>
      <p:sp>
        <p:nvSpPr>
          <p:cNvPr id="66" name="PlaceHolder 3"/>
          <p:cNvSpPr>
            <a:spLocks noGrp="1"/>
          </p:cNvSpPr>
          <p:nvPr>
            <p:ph type="body"/>
          </p:nvPr>
        </p:nvSpPr>
        <p:spPr>
          <a:xfrm>
            <a:off x="4674240" y="1203480"/>
            <a:ext cx="4015800" cy="1422720"/>
          </a:xfrm>
          <a:prstGeom prst="rect">
            <a:avLst/>
          </a:prstGeom>
        </p:spPr>
        <p:txBody>
          <a:bodyPr lIns="0" tIns="0" rIns="0" bIns="0">
            <a:normAutofit/>
          </a:bodyPr>
          <a:lstStyle/>
          <a:p>
            <a:endParaRPr lang="it-IT" sz="3200" b="0" strike="noStrike" spc="-1">
              <a:latin typeface="Arial"/>
            </a:endParaRPr>
          </a:p>
        </p:txBody>
      </p:sp>
      <p:sp>
        <p:nvSpPr>
          <p:cNvPr id="67" name="PlaceHolder 4"/>
          <p:cNvSpPr>
            <a:spLocks noGrp="1"/>
          </p:cNvSpPr>
          <p:nvPr>
            <p:ph type="body"/>
          </p:nvPr>
        </p:nvSpPr>
        <p:spPr>
          <a:xfrm>
            <a:off x="457200" y="2761920"/>
            <a:ext cx="4015800" cy="1422720"/>
          </a:xfrm>
          <a:prstGeom prst="rect">
            <a:avLst/>
          </a:prstGeom>
        </p:spPr>
        <p:txBody>
          <a:bodyPr lIns="0" tIns="0" rIns="0" bIns="0">
            <a:normAutofit/>
          </a:bodyPr>
          <a:lstStyle/>
          <a:p>
            <a:endParaRPr lang="it-IT" sz="3200" b="0" strike="noStrike" spc="-1">
              <a:latin typeface="Arial"/>
            </a:endParaRPr>
          </a:p>
        </p:txBody>
      </p:sp>
      <p:sp>
        <p:nvSpPr>
          <p:cNvPr id="68" name="PlaceHolder 5"/>
          <p:cNvSpPr>
            <a:spLocks noGrp="1"/>
          </p:cNvSpPr>
          <p:nvPr>
            <p:ph type="body"/>
          </p:nvPr>
        </p:nvSpPr>
        <p:spPr>
          <a:xfrm>
            <a:off x="4674240" y="2761920"/>
            <a:ext cx="4015800" cy="142272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70" name="PlaceHolder 2"/>
          <p:cNvSpPr>
            <a:spLocks noGrp="1"/>
          </p:cNvSpPr>
          <p:nvPr>
            <p:ph type="body"/>
          </p:nvPr>
        </p:nvSpPr>
        <p:spPr>
          <a:xfrm>
            <a:off x="457200" y="1203480"/>
            <a:ext cx="2649600" cy="1422720"/>
          </a:xfrm>
          <a:prstGeom prst="rect">
            <a:avLst/>
          </a:prstGeom>
        </p:spPr>
        <p:txBody>
          <a:bodyPr lIns="0" tIns="0" rIns="0" bIns="0">
            <a:normAutofit/>
          </a:bodyPr>
          <a:lstStyle/>
          <a:p>
            <a:endParaRPr lang="it-IT" sz="3200" b="0" strike="noStrike" spc="-1">
              <a:latin typeface="Arial"/>
            </a:endParaRPr>
          </a:p>
        </p:txBody>
      </p:sp>
      <p:sp>
        <p:nvSpPr>
          <p:cNvPr id="71" name="PlaceHolder 3"/>
          <p:cNvSpPr>
            <a:spLocks noGrp="1"/>
          </p:cNvSpPr>
          <p:nvPr>
            <p:ph type="body"/>
          </p:nvPr>
        </p:nvSpPr>
        <p:spPr>
          <a:xfrm>
            <a:off x="3239640" y="1203480"/>
            <a:ext cx="2649600" cy="1422720"/>
          </a:xfrm>
          <a:prstGeom prst="rect">
            <a:avLst/>
          </a:prstGeom>
        </p:spPr>
        <p:txBody>
          <a:bodyPr lIns="0" tIns="0" rIns="0" bIns="0">
            <a:normAutofit/>
          </a:bodyPr>
          <a:lstStyle/>
          <a:p>
            <a:endParaRPr lang="it-IT" sz="3200" b="0" strike="noStrike" spc="-1">
              <a:latin typeface="Arial"/>
            </a:endParaRPr>
          </a:p>
        </p:txBody>
      </p:sp>
      <p:sp>
        <p:nvSpPr>
          <p:cNvPr id="72" name="PlaceHolder 4"/>
          <p:cNvSpPr>
            <a:spLocks noGrp="1"/>
          </p:cNvSpPr>
          <p:nvPr>
            <p:ph type="body"/>
          </p:nvPr>
        </p:nvSpPr>
        <p:spPr>
          <a:xfrm>
            <a:off x="6022080" y="1203480"/>
            <a:ext cx="2649600" cy="1422720"/>
          </a:xfrm>
          <a:prstGeom prst="rect">
            <a:avLst/>
          </a:prstGeom>
        </p:spPr>
        <p:txBody>
          <a:bodyPr lIns="0" tIns="0" rIns="0" bIns="0">
            <a:normAutofit/>
          </a:bodyPr>
          <a:lstStyle/>
          <a:p>
            <a:endParaRPr lang="it-IT" sz="3200" b="0" strike="noStrike" spc="-1">
              <a:latin typeface="Arial"/>
            </a:endParaRPr>
          </a:p>
        </p:txBody>
      </p:sp>
      <p:sp>
        <p:nvSpPr>
          <p:cNvPr id="73" name="PlaceHolder 5"/>
          <p:cNvSpPr>
            <a:spLocks noGrp="1"/>
          </p:cNvSpPr>
          <p:nvPr>
            <p:ph type="body"/>
          </p:nvPr>
        </p:nvSpPr>
        <p:spPr>
          <a:xfrm>
            <a:off x="457200" y="2761920"/>
            <a:ext cx="2649600" cy="1422720"/>
          </a:xfrm>
          <a:prstGeom prst="rect">
            <a:avLst/>
          </a:prstGeom>
        </p:spPr>
        <p:txBody>
          <a:bodyPr lIns="0" tIns="0" rIns="0" bIns="0">
            <a:normAutofit/>
          </a:bodyPr>
          <a:lstStyle/>
          <a:p>
            <a:endParaRPr lang="it-IT" sz="3200" b="0" strike="noStrike" spc="-1">
              <a:latin typeface="Arial"/>
            </a:endParaRPr>
          </a:p>
        </p:txBody>
      </p:sp>
      <p:sp>
        <p:nvSpPr>
          <p:cNvPr id="74" name="PlaceHolder 6"/>
          <p:cNvSpPr>
            <a:spLocks noGrp="1"/>
          </p:cNvSpPr>
          <p:nvPr>
            <p:ph type="body"/>
          </p:nvPr>
        </p:nvSpPr>
        <p:spPr>
          <a:xfrm>
            <a:off x="3239640" y="2761920"/>
            <a:ext cx="2649600" cy="1422720"/>
          </a:xfrm>
          <a:prstGeom prst="rect">
            <a:avLst/>
          </a:prstGeom>
        </p:spPr>
        <p:txBody>
          <a:bodyPr lIns="0" tIns="0" rIns="0" bIns="0">
            <a:normAutofit/>
          </a:bodyPr>
          <a:lstStyle/>
          <a:p>
            <a:endParaRPr lang="it-IT" sz="3200" b="0" strike="noStrike" spc="-1">
              <a:latin typeface="Arial"/>
            </a:endParaRPr>
          </a:p>
        </p:txBody>
      </p:sp>
      <p:sp>
        <p:nvSpPr>
          <p:cNvPr id="75" name="PlaceHolder 7"/>
          <p:cNvSpPr>
            <a:spLocks noGrp="1"/>
          </p:cNvSpPr>
          <p:nvPr>
            <p:ph type="body"/>
          </p:nvPr>
        </p:nvSpPr>
        <p:spPr>
          <a:xfrm>
            <a:off x="6022080" y="2761920"/>
            <a:ext cx="2649600" cy="142272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79" name="PlaceHolder 2"/>
          <p:cNvSpPr>
            <a:spLocks noGrp="1"/>
          </p:cNvSpPr>
          <p:nvPr>
            <p:ph type="subTitle"/>
          </p:nvPr>
        </p:nvSpPr>
        <p:spPr>
          <a:xfrm>
            <a:off x="457200" y="1203480"/>
            <a:ext cx="8229240" cy="2982960"/>
          </a:xfrm>
          <a:prstGeom prst="rect">
            <a:avLst/>
          </a:prstGeom>
        </p:spPr>
        <p:txBody>
          <a:bodyPr lIns="0" tIns="0" rIns="0" bIns="0" anchor="ctr">
            <a:noAutofit/>
          </a:bodyPr>
          <a:lstStyle/>
          <a:p>
            <a:pPr algn="ctr"/>
            <a:endParaRPr lang="it-IT"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81" name="PlaceHolder 2"/>
          <p:cNvSpPr>
            <a:spLocks noGrp="1"/>
          </p:cNvSpPr>
          <p:nvPr>
            <p:ph type="body"/>
          </p:nvPr>
        </p:nvSpPr>
        <p:spPr>
          <a:xfrm>
            <a:off x="457200" y="1203480"/>
            <a:ext cx="8229240" cy="298296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83" name="PlaceHolder 2"/>
          <p:cNvSpPr>
            <a:spLocks noGrp="1"/>
          </p:cNvSpPr>
          <p:nvPr>
            <p:ph type="body"/>
          </p:nvPr>
        </p:nvSpPr>
        <p:spPr>
          <a:xfrm>
            <a:off x="457200" y="1203480"/>
            <a:ext cx="4015800" cy="2982960"/>
          </a:xfrm>
          <a:prstGeom prst="rect">
            <a:avLst/>
          </a:prstGeom>
        </p:spPr>
        <p:txBody>
          <a:bodyPr lIns="0" tIns="0" rIns="0" bIns="0">
            <a:normAutofit/>
          </a:bodyPr>
          <a:lstStyle/>
          <a:p>
            <a:endParaRPr lang="it-IT" sz="3200" b="0" strike="noStrike" spc="-1">
              <a:latin typeface="Arial"/>
            </a:endParaRPr>
          </a:p>
        </p:txBody>
      </p:sp>
      <p:sp>
        <p:nvSpPr>
          <p:cNvPr id="84" name="PlaceHolder 3"/>
          <p:cNvSpPr>
            <a:spLocks noGrp="1"/>
          </p:cNvSpPr>
          <p:nvPr>
            <p:ph type="body"/>
          </p:nvPr>
        </p:nvSpPr>
        <p:spPr>
          <a:xfrm>
            <a:off x="4674240" y="1203480"/>
            <a:ext cx="4015800" cy="298296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5" name="PlaceHolder 2"/>
          <p:cNvSpPr>
            <a:spLocks noGrp="1"/>
          </p:cNvSpPr>
          <p:nvPr>
            <p:ph type="body"/>
          </p:nvPr>
        </p:nvSpPr>
        <p:spPr>
          <a:xfrm>
            <a:off x="457200" y="1203480"/>
            <a:ext cx="8229240" cy="298296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6" name="PlaceHolder 1"/>
          <p:cNvSpPr>
            <a:spLocks noGrp="1"/>
          </p:cNvSpPr>
          <p:nvPr>
            <p:ph type="subTitle"/>
          </p:nvPr>
        </p:nvSpPr>
        <p:spPr>
          <a:xfrm>
            <a:off x="457200" y="205200"/>
            <a:ext cx="8229240" cy="3981240"/>
          </a:xfrm>
          <a:prstGeom prst="rect">
            <a:avLst/>
          </a:prstGeom>
        </p:spPr>
        <p:txBody>
          <a:bodyPr lIns="0" tIns="0" rIns="0" bIns="0" anchor="ctr">
            <a:noAutofit/>
          </a:bodyPr>
          <a:lstStyle/>
          <a:p>
            <a:pPr algn="ctr"/>
            <a:endParaRPr lang="it-IT"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88" name="PlaceHolder 2"/>
          <p:cNvSpPr>
            <a:spLocks noGrp="1"/>
          </p:cNvSpPr>
          <p:nvPr>
            <p:ph type="body"/>
          </p:nvPr>
        </p:nvSpPr>
        <p:spPr>
          <a:xfrm>
            <a:off x="457200" y="1203480"/>
            <a:ext cx="4015800" cy="1422720"/>
          </a:xfrm>
          <a:prstGeom prst="rect">
            <a:avLst/>
          </a:prstGeom>
        </p:spPr>
        <p:txBody>
          <a:bodyPr lIns="0" tIns="0" rIns="0" bIns="0">
            <a:normAutofit/>
          </a:bodyPr>
          <a:lstStyle/>
          <a:p>
            <a:endParaRPr lang="it-IT" sz="3200" b="0" strike="noStrike" spc="-1">
              <a:latin typeface="Arial"/>
            </a:endParaRPr>
          </a:p>
        </p:txBody>
      </p:sp>
      <p:sp>
        <p:nvSpPr>
          <p:cNvPr id="89" name="PlaceHolder 3"/>
          <p:cNvSpPr>
            <a:spLocks noGrp="1"/>
          </p:cNvSpPr>
          <p:nvPr>
            <p:ph type="body"/>
          </p:nvPr>
        </p:nvSpPr>
        <p:spPr>
          <a:xfrm>
            <a:off x="4674240" y="1203480"/>
            <a:ext cx="4015800" cy="2982960"/>
          </a:xfrm>
          <a:prstGeom prst="rect">
            <a:avLst/>
          </a:prstGeom>
        </p:spPr>
        <p:txBody>
          <a:bodyPr lIns="0" tIns="0" rIns="0" bIns="0">
            <a:normAutofit/>
          </a:bodyPr>
          <a:lstStyle/>
          <a:p>
            <a:endParaRPr lang="it-IT" sz="3200" b="0" strike="noStrike" spc="-1">
              <a:latin typeface="Arial"/>
            </a:endParaRPr>
          </a:p>
        </p:txBody>
      </p:sp>
      <p:sp>
        <p:nvSpPr>
          <p:cNvPr id="90" name="PlaceHolder 4"/>
          <p:cNvSpPr>
            <a:spLocks noGrp="1"/>
          </p:cNvSpPr>
          <p:nvPr>
            <p:ph type="body"/>
          </p:nvPr>
        </p:nvSpPr>
        <p:spPr>
          <a:xfrm>
            <a:off x="457200" y="2761920"/>
            <a:ext cx="4015800" cy="142272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92" name="PlaceHolder 2"/>
          <p:cNvSpPr>
            <a:spLocks noGrp="1"/>
          </p:cNvSpPr>
          <p:nvPr>
            <p:ph type="body"/>
          </p:nvPr>
        </p:nvSpPr>
        <p:spPr>
          <a:xfrm>
            <a:off x="457200" y="1203480"/>
            <a:ext cx="4015800" cy="2982960"/>
          </a:xfrm>
          <a:prstGeom prst="rect">
            <a:avLst/>
          </a:prstGeom>
        </p:spPr>
        <p:txBody>
          <a:bodyPr lIns="0" tIns="0" rIns="0" bIns="0">
            <a:normAutofit/>
          </a:bodyPr>
          <a:lstStyle/>
          <a:p>
            <a:endParaRPr lang="it-IT" sz="3200" b="0" strike="noStrike" spc="-1">
              <a:latin typeface="Arial"/>
            </a:endParaRPr>
          </a:p>
        </p:txBody>
      </p:sp>
      <p:sp>
        <p:nvSpPr>
          <p:cNvPr id="93" name="PlaceHolder 3"/>
          <p:cNvSpPr>
            <a:spLocks noGrp="1"/>
          </p:cNvSpPr>
          <p:nvPr>
            <p:ph type="body"/>
          </p:nvPr>
        </p:nvSpPr>
        <p:spPr>
          <a:xfrm>
            <a:off x="4674240" y="1203480"/>
            <a:ext cx="4015800" cy="1422720"/>
          </a:xfrm>
          <a:prstGeom prst="rect">
            <a:avLst/>
          </a:prstGeom>
        </p:spPr>
        <p:txBody>
          <a:bodyPr lIns="0" tIns="0" rIns="0" bIns="0">
            <a:normAutofit/>
          </a:bodyPr>
          <a:lstStyle/>
          <a:p>
            <a:endParaRPr lang="it-IT" sz="3200" b="0" strike="noStrike" spc="-1">
              <a:latin typeface="Arial"/>
            </a:endParaRPr>
          </a:p>
        </p:txBody>
      </p:sp>
      <p:sp>
        <p:nvSpPr>
          <p:cNvPr id="94" name="PlaceHolder 4"/>
          <p:cNvSpPr>
            <a:spLocks noGrp="1"/>
          </p:cNvSpPr>
          <p:nvPr>
            <p:ph type="body"/>
          </p:nvPr>
        </p:nvSpPr>
        <p:spPr>
          <a:xfrm>
            <a:off x="4674240" y="2761920"/>
            <a:ext cx="4015800" cy="142272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96" name="PlaceHolder 2"/>
          <p:cNvSpPr>
            <a:spLocks noGrp="1"/>
          </p:cNvSpPr>
          <p:nvPr>
            <p:ph type="body"/>
          </p:nvPr>
        </p:nvSpPr>
        <p:spPr>
          <a:xfrm>
            <a:off x="457200" y="1203480"/>
            <a:ext cx="4015800" cy="1422720"/>
          </a:xfrm>
          <a:prstGeom prst="rect">
            <a:avLst/>
          </a:prstGeom>
        </p:spPr>
        <p:txBody>
          <a:bodyPr lIns="0" tIns="0" rIns="0" bIns="0">
            <a:normAutofit/>
          </a:bodyPr>
          <a:lstStyle/>
          <a:p>
            <a:endParaRPr lang="it-IT" sz="3200" b="0" strike="noStrike" spc="-1">
              <a:latin typeface="Arial"/>
            </a:endParaRPr>
          </a:p>
        </p:txBody>
      </p:sp>
      <p:sp>
        <p:nvSpPr>
          <p:cNvPr id="97" name="PlaceHolder 3"/>
          <p:cNvSpPr>
            <a:spLocks noGrp="1"/>
          </p:cNvSpPr>
          <p:nvPr>
            <p:ph type="body"/>
          </p:nvPr>
        </p:nvSpPr>
        <p:spPr>
          <a:xfrm>
            <a:off x="4674240" y="1203480"/>
            <a:ext cx="4015800" cy="1422720"/>
          </a:xfrm>
          <a:prstGeom prst="rect">
            <a:avLst/>
          </a:prstGeom>
        </p:spPr>
        <p:txBody>
          <a:bodyPr lIns="0" tIns="0" rIns="0" bIns="0">
            <a:normAutofit/>
          </a:bodyPr>
          <a:lstStyle/>
          <a:p>
            <a:endParaRPr lang="it-IT" sz="3200" b="0" strike="noStrike" spc="-1">
              <a:latin typeface="Arial"/>
            </a:endParaRPr>
          </a:p>
        </p:txBody>
      </p:sp>
      <p:sp>
        <p:nvSpPr>
          <p:cNvPr id="98" name="PlaceHolder 4"/>
          <p:cNvSpPr>
            <a:spLocks noGrp="1"/>
          </p:cNvSpPr>
          <p:nvPr>
            <p:ph type="body"/>
          </p:nvPr>
        </p:nvSpPr>
        <p:spPr>
          <a:xfrm>
            <a:off x="457200" y="2761920"/>
            <a:ext cx="8229240" cy="142272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100" name="PlaceHolder 2"/>
          <p:cNvSpPr>
            <a:spLocks noGrp="1"/>
          </p:cNvSpPr>
          <p:nvPr>
            <p:ph type="body"/>
          </p:nvPr>
        </p:nvSpPr>
        <p:spPr>
          <a:xfrm>
            <a:off x="457200" y="1203480"/>
            <a:ext cx="8229240" cy="1422720"/>
          </a:xfrm>
          <a:prstGeom prst="rect">
            <a:avLst/>
          </a:prstGeom>
        </p:spPr>
        <p:txBody>
          <a:bodyPr lIns="0" tIns="0" rIns="0" bIns="0">
            <a:normAutofit/>
          </a:bodyPr>
          <a:lstStyle/>
          <a:p>
            <a:endParaRPr lang="it-IT" sz="3200" b="0" strike="noStrike" spc="-1">
              <a:latin typeface="Arial"/>
            </a:endParaRPr>
          </a:p>
        </p:txBody>
      </p:sp>
      <p:sp>
        <p:nvSpPr>
          <p:cNvPr id="101" name="PlaceHolder 3"/>
          <p:cNvSpPr>
            <a:spLocks noGrp="1"/>
          </p:cNvSpPr>
          <p:nvPr>
            <p:ph type="body"/>
          </p:nvPr>
        </p:nvSpPr>
        <p:spPr>
          <a:xfrm>
            <a:off x="457200" y="2761920"/>
            <a:ext cx="8229240" cy="142272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103" name="PlaceHolder 2"/>
          <p:cNvSpPr>
            <a:spLocks noGrp="1"/>
          </p:cNvSpPr>
          <p:nvPr>
            <p:ph type="body"/>
          </p:nvPr>
        </p:nvSpPr>
        <p:spPr>
          <a:xfrm>
            <a:off x="457200" y="1203480"/>
            <a:ext cx="4015800" cy="1422720"/>
          </a:xfrm>
          <a:prstGeom prst="rect">
            <a:avLst/>
          </a:prstGeom>
        </p:spPr>
        <p:txBody>
          <a:bodyPr lIns="0" tIns="0" rIns="0" bIns="0">
            <a:normAutofit/>
          </a:bodyPr>
          <a:lstStyle/>
          <a:p>
            <a:endParaRPr lang="it-IT" sz="3200" b="0" strike="noStrike" spc="-1">
              <a:latin typeface="Arial"/>
            </a:endParaRPr>
          </a:p>
        </p:txBody>
      </p:sp>
      <p:sp>
        <p:nvSpPr>
          <p:cNvPr id="104" name="PlaceHolder 3"/>
          <p:cNvSpPr>
            <a:spLocks noGrp="1"/>
          </p:cNvSpPr>
          <p:nvPr>
            <p:ph type="body"/>
          </p:nvPr>
        </p:nvSpPr>
        <p:spPr>
          <a:xfrm>
            <a:off x="4674240" y="1203480"/>
            <a:ext cx="4015800" cy="1422720"/>
          </a:xfrm>
          <a:prstGeom prst="rect">
            <a:avLst/>
          </a:prstGeom>
        </p:spPr>
        <p:txBody>
          <a:bodyPr lIns="0" tIns="0" rIns="0" bIns="0">
            <a:normAutofit/>
          </a:bodyPr>
          <a:lstStyle/>
          <a:p>
            <a:endParaRPr lang="it-IT" sz="3200" b="0" strike="noStrike" spc="-1">
              <a:latin typeface="Arial"/>
            </a:endParaRPr>
          </a:p>
        </p:txBody>
      </p:sp>
      <p:sp>
        <p:nvSpPr>
          <p:cNvPr id="105" name="PlaceHolder 4"/>
          <p:cNvSpPr>
            <a:spLocks noGrp="1"/>
          </p:cNvSpPr>
          <p:nvPr>
            <p:ph type="body"/>
          </p:nvPr>
        </p:nvSpPr>
        <p:spPr>
          <a:xfrm>
            <a:off x="457200" y="2761920"/>
            <a:ext cx="4015800" cy="1422720"/>
          </a:xfrm>
          <a:prstGeom prst="rect">
            <a:avLst/>
          </a:prstGeom>
        </p:spPr>
        <p:txBody>
          <a:bodyPr lIns="0" tIns="0" rIns="0" bIns="0">
            <a:normAutofit/>
          </a:bodyPr>
          <a:lstStyle/>
          <a:p>
            <a:endParaRPr lang="it-IT" sz="3200" b="0" strike="noStrike" spc="-1">
              <a:latin typeface="Arial"/>
            </a:endParaRPr>
          </a:p>
        </p:txBody>
      </p:sp>
      <p:sp>
        <p:nvSpPr>
          <p:cNvPr id="106" name="PlaceHolder 5"/>
          <p:cNvSpPr>
            <a:spLocks noGrp="1"/>
          </p:cNvSpPr>
          <p:nvPr>
            <p:ph type="body"/>
          </p:nvPr>
        </p:nvSpPr>
        <p:spPr>
          <a:xfrm>
            <a:off x="4674240" y="2761920"/>
            <a:ext cx="4015800" cy="142272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108" name="PlaceHolder 2"/>
          <p:cNvSpPr>
            <a:spLocks noGrp="1"/>
          </p:cNvSpPr>
          <p:nvPr>
            <p:ph type="body"/>
          </p:nvPr>
        </p:nvSpPr>
        <p:spPr>
          <a:xfrm>
            <a:off x="457200" y="1203480"/>
            <a:ext cx="2649600" cy="1422720"/>
          </a:xfrm>
          <a:prstGeom prst="rect">
            <a:avLst/>
          </a:prstGeom>
        </p:spPr>
        <p:txBody>
          <a:bodyPr lIns="0" tIns="0" rIns="0" bIns="0">
            <a:normAutofit/>
          </a:bodyPr>
          <a:lstStyle/>
          <a:p>
            <a:endParaRPr lang="it-IT" sz="3200" b="0" strike="noStrike" spc="-1">
              <a:latin typeface="Arial"/>
            </a:endParaRPr>
          </a:p>
        </p:txBody>
      </p:sp>
      <p:sp>
        <p:nvSpPr>
          <p:cNvPr id="109" name="PlaceHolder 3"/>
          <p:cNvSpPr>
            <a:spLocks noGrp="1"/>
          </p:cNvSpPr>
          <p:nvPr>
            <p:ph type="body"/>
          </p:nvPr>
        </p:nvSpPr>
        <p:spPr>
          <a:xfrm>
            <a:off x="3239640" y="1203480"/>
            <a:ext cx="2649600" cy="1422720"/>
          </a:xfrm>
          <a:prstGeom prst="rect">
            <a:avLst/>
          </a:prstGeom>
        </p:spPr>
        <p:txBody>
          <a:bodyPr lIns="0" tIns="0" rIns="0" bIns="0">
            <a:normAutofit/>
          </a:bodyPr>
          <a:lstStyle/>
          <a:p>
            <a:endParaRPr lang="it-IT" sz="3200" b="0" strike="noStrike" spc="-1">
              <a:latin typeface="Arial"/>
            </a:endParaRPr>
          </a:p>
        </p:txBody>
      </p:sp>
      <p:sp>
        <p:nvSpPr>
          <p:cNvPr id="110" name="PlaceHolder 4"/>
          <p:cNvSpPr>
            <a:spLocks noGrp="1"/>
          </p:cNvSpPr>
          <p:nvPr>
            <p:ph type="body"/>
          </p:nvPr>
        </p:nvSpPr>
        <p:spPr>
          <a:xfrm>
            <a:off x="6022080" y="1203480"/>
            <a:ext cx="2649600" cy="1422720"/>
          </a:xfrm>
          <a:prstGeom prst="rect">
            <a:avLst/>
          </a:prstGeom>
        </p:spPr>
        <p:txBody>
          <a:bodyPr lIns="0" tIns="0" rIns="0" bIns="0">
            <a:normAutofit/>
          </a:bodyPr>
          <a:lstStyle/>
          <a:p>
            <a:endParaRPr lang="it-IT" sz="3200" b="0" strike="noStrike" spc="-1">
              <a:latin typeface="Arial"/>
            </a:endParaRPr>
          </a:p>
        </p:txBody>
      </p:sp>
      <p:sp>
        <p:nvSpPr>
          <p:cNvPr id="111" name="PlaceHolder 5"/>
          <p:cNvSpPr>
            <a:spLocks noGrp="1"/>
          </p:cNvSpPr>
          <p:nvPr>
            <p:ph type="body"/>
          </p:nvPr>
        </p:nvSpPr>
        <p:spPr>
          <a:xfrm>
            <a:off x="457200" y="2761920"/>
            <a:ext cx="2649600" cy="1422720"/>
          </a:xfrm>
          <a:prstGeom prst="rect">
            <a:avLst/>
          </a:prstGeom>
        </p:spPr>
        <p:txBody>
          <a:bodyPr lIns="0" tIns="0" rIns="0" bIns="0">
            <a:normAutofit/>
          </a:bodyPr>
          <a:lstStyle/>
          <a:p>
            <a:endParaRPr lang="it-IT" sz="3200" b="0" strike="noStrike" spc="-1">
              <a:latin typeface="Arial"/>
            </a:endParaRPr>
          </a:p>
        </p:txBody>
      </p:sp>
      <p:sp>
        <p:nvSpPr>
          <p:cNvPr id="112" name="PlaceHolder 6"/>
          <p:cNvSpPr>
            <a:spLocks noGrp="1"/>
          </p:cNvSpPr>
          <p:nvPr>
            <p:ph type="body"/>
          </p:nvPr>
        </p:nvSpPr>
        <p:spPr>
          <a:xfrm>
            <a:off x="3239640" y="2761920"/>
            <a:ext cx="2649600" cy="1422720"/>
          </a:xfrm>
          <a:prstGeom prst="rect">
            <a:avLst/>
          </a:prstGeom>
        </p:spPr>
        <p:txBody>
          <a:bodyPr lIns="0" tIns="0" rIns="0" bIns="0">
            <a:normAutofit/>
          </a:bodyPr>
          <a:lstStyle/>
          <a:p>
            <a:endParaRPr lang="it-IT" sz="3200" b="0" strike="noStrike" spc="-1">
              <a:latin typeface="Arial"/>
            </a:endParaRPr>
          </a:p>
        </p:txBody>
      </p:sp>
      <p:sp>
        <p:nvSpPr>
          <p:cNvPr id="113" name="PlaceHolder 7"/>
          <p:cNvSpPr>
            <a:spLocks noGrp="1"/>
          </p:cNvSpPr>
          <p:nvPr>
            <p:ph type="body"/>
          </p:nvPr>
        </p:nvSpPr>
        <p:spPr>
          <a:xfrm>
            <a:off x="6022080" y="2761920"/>
            <a:ext cx="2649600" cy="142272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7" name="PlaceHolder 2"/>
          <p:cNvSpPr>
            <a:spLocks noGrp="1"/>
          </p:cNvSpPr>
          <p:nvPr>
            <p:ph type="body"/>
          </p:nvPr>
        </p:nvSpPr>
        <p:spPr>
          <a:xfrm>
            <a:off x="457200" y="1203480"/>
            <a:ext cx="4015800" cy="2982960"/>
          </a:xfrm>
          <a:prstGeom prst="rect">
            <a:avLst/>
          </a:prstGeom>
        </p:spPr>
        <p:txBody>
          <a:bodyPr lIns="0" tIns="0" rIns="0" bIns="0">
            <a:normAutofit/>
          </a:bodyPr>
          <a:lstStyle/>
          <a:p>
            <a:endParaRPr lang="it-IT" sz="3200" b="0" strike="noStrike" spc="-1">
              <a:latin typeface="Arial"/>
            </a:endParaRPr>
          </a:p>
        </p:txBody>
      </p:sp>
      <p:sp>
        <p:nvSpPr>
          <p:cNvPr id="8" name="PlaceHolder 3"/>
          <p:cNvSpPr>
            <a:spLocks noGrp="1"/>
          </p:cNvSpPr>
          <p:nvPr>
            <p:ph type="body"/>
          </p:nvPr>
        </p:nvSpPr>
        <p:spPr>
          <a:xfrm>
            <a:off x="4674240" y="1203480"/>
            <a:ext cx="4015800" cy="298296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05200"/>
            <a:ext cx="8229240" cy="3981240"/>
          </a:xfrm>
          <a:prstGeom prst="rect">
            <a:avLst/>
          </a:prstGeom>
        </p:spPr>
        <p:txBody>
          <a:bodyPr lIns="0" tIns="0" rIns="0" bIns="0" anchor="ctr">
            <a:noAutofit/>
          </a:bodyPr>
          <a:lstStyle/>
          <a:p>
            <a:pPr algn="ctr"/>
            <a:endParaRPr lang="it-IT"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12" name="PlaceHolder 2"/>
          <p:cNvSpPr>
            <a:spLocks noGrp="1"/>
          </p:cNvSpPr>
          <p:nvPr>
            <p:ph type="body"/>
          </p:nvPr>
        </p:nvSpPr>
        <p:spPr>
          <a:xfrm>
            <a:off x="457200" y="1203480"/>
            <a:ext cx="4015800" cy="1422720"/>
          </a:xfrm>
          <a:prstGeom prst="rect">
            <a:avLst/>
          </a:prstGeom>
        </p:spPr>
        <p:txBody>
          <a:bodyPr lIns="0" tIns="0" rIns="0" bIns="0">
            <a:normAutofit/>
          </a:bodyPr>
          <a:lstStyle/>
          <a:p>
            <a:endParaRPr lang="it-IT" sz="3200" b="0" strike="noStrike" spc="-1">
              <a:latin typeface="Arial"/>
            </a:endParaRPr>
          </a:p>
        </p:txBody>
      </p:sp>
      <p:sp>
        <p:nvSpPr>
          <p:cNvPr id="13" name="PlaceHolder 3"/>
          <p:cNvSpPr>
            <a:spLocks noGrp="1"/>
          </p:cNvSpPr>
          <p:nvPr>
            <p:ph type="body"/>
          </p:nvPr>
        </p:nvSpPr>
        <p:spPr>
          <a:xfrm>
            <a:off x="4674240" y="1203480"/>
            <a:ext cx="4015800" cy="2982960"/>
          </a:xfrm>
          <a:prstGeom prst="rect">
            <a:avLst/>
          </a:prstGeom>
        </p:spPr>
        <p:txBody>
          <a:bodyPr lIns="0" tIns="0" rIns="0" bIns="0">
            <a:normAutofit/>
          </a:bodyPr>
          <a:lstStyle/>
          <a:p>
            <a:endParaRPr lang="it-IT" sz="3200" b="0" strike="noStrike" spc="-1">
              <a:latin typeface="Arial"/>
            </a:endParaRPr>
          </a:p>
        </p:txBody>
      </p:sp>
      <p:sp>
        <p:nvSpPr>
          <p:cNvPr id="14" name="PlaceHolder 4"/>
          <p:cNvSpPr>
            <a:spLocks noGrp="1"/>
          </p:cNvSpPr>
          <p:nvPr>
            <p:ph type="body"/>
          </p:nvPr>
        </p:nvSpPr>
        <p:spPr>
          <a:xfrm>
            <a:off x="457200" y="2761920"/>
            <a:ext cx="4015800" cy="142272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16" name="PlaceHolder 2"/>
          <p:cNvSpPr>
            <a:spLocks noGrp="1"/>
          </p:cNvSpPr>
          <p:nvPr>
            <p:ph type="body"/>
          </p:nvPr>
        </p:nvSpPr>
        <p:spPr>
          <a:xfrm>
            <a:off x="457200" y="1203480"/>
            <a:ext cx="4015800" cy="2982960"/>
          </a:xfrm>
          <a:prstGeom prst="rect">
            <a:avLst/>
          </a:prstGeom>
        </p:spPr>
        <p:txBody>
          <a:bodyPr lIns="0" tIns="0" rIns="0" bIns="0">
            <a:normAutofit/>
          </a:bodyPr>
          <a:lstStyle/>
          <a:p>
            <a:endParaRPr lang="it-IT" sz="3200" b="0" strike="noStrike" spc="-1">
              <a:latin typeface="Arial"/>
            </a:endParaRPr>
          </a:p>
        </p:txBody>
      </p:sp>
      <p:sp>
        <p:nvSpPr>
          <p:cNvPr id="17" name="PlaceHolder 3"/>
          <p:cNvSpPr>
            <a:spLocks noGrp="1"/>
          </p:cNvSpPr>
          <p:nvPr>
            <p:ph type="body"/>
          </p:nvPr>
        </p:nvSpPr>
        <p:spPr>
          <a:xfrm>
            <a:off x="4674240" y="1203480"/>
            <a:ext cx="4015800" cy="1422720"/>
          </a:xfrm>
          <a:prstGeom prst="rect">
            <a:avLst/>
          </a:prstGeom>
        </p:spPr>
        <p:txBody>
          <a:bodyPr lIns="0" tIns="0" rIns="0" bIns="0">
            <a:normAutofit/>
          </a:bodyPr>
          <a:lstStyle/>
          <a:p>
            <a:endParaRPr lang="it-IT" sz="3200" b="0" strike="noStrike" spc="-1">
              <a:latin typeface="Arial"/>
            </a:endParaRPr>
          </a:p>
        </p:txBody>
      </p:sp>
      <p:sp>
        <p:nvSpPr>
          <p:cNvPr id="18" name="PlaceHolder 4"/>
          <p:cNvSpPr>
            <a:spLocks noGrp="1"/>
          </p:cNvSpPr>
          <p:nvPr>
            <p:ph type="body"/>
          </p:nvPr>
        </p:nvSpPr>
        <p:spPr>
          <a:xfrm>
            <a:off x="4674240" y="2761920"/>
            <a:ext cx="4015800" cy="142272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endParaRPr lang="it-IT" sz="4400" b="0" strike="noStrike" spc="-1">
              <a:latin typeface="Arial"/>
            </a:endParaRPr>
          </a:p>
        </p:txBody>
      </p:sp>
      <p:sp>
        <p:nvSpPr>
          <p:cNvPr id="20" name="PlaceHolder 2"/>
          <p:cNvSpPr>
            <a:spLocks noGrp="1"/>
          </p:cNvSpPr>
          <p:nvPr>
            <p:ph type="body"/>
          </p:nvPr>
        </p:nvSpPr>
        <p:spPr>
          <a:xfrm>
            <a:off x="457200" y="1203480"/>
            <a:ext cx="4015800" cy="1422720"/>
          </a:xfrm>
          <a:prstGeom prst="rect">
            <a:avLst/>
          </a:prstGeom>
        </p:spPr>
        <p:txBody>
          <a:bodyPr lIns="0" tIns="0" rIns="0" bIns="0">
            <a:normAutofit/>
          </a:bodyPr>
          <a:lstStyle/>
          <a:p>
            <a:endParaRPr lang="it-IT" sz="3200" b="0" strike="noStrike" spc="-1">
              <a:latin typeface="Arial"/>
            </a:endParaRPr>
          </a:p>
        </p:txBody>
      </p:sp>
      <p:sp>
        <p:nvSpPr>
          <p:cNvPr id="21" name="PlaceHolder 3"/>
          <p:cNvSpPr>
            <a:spLocks noGrp="1"/>
          </p:cNvSpPr>
          <p:nvPr>
            <p:ph type="body"/>
          </p:nvPr>
        </p:nvSpPr>
        <p:spPr>
          <a:xfrm>
            <a:off x="4674240" y="1203480"/>
            <a:ext cx="4015800" cy="1422720"/>
          </a:xfrm>
          <a:prstGeom prst="rect">
            <a:avLst/>
          </a:prstGeom>
        </p:spPr>
        <p:txBody>
          <a:bodyPr lIns="0" tIns="0" rIns="0" bIns="0">
            <a:normAutofit/>
          </a:bodyPr>
          <a:lstStyle/>
          <a:p>
            <a:endParaRPr lang="it-IT" sz="3200" b="0" strike="noStrike" spc="-1">
              <a:latin typeface="Arial"/>
            </a:endParaRPr>
          </a:p>
        </p:txBody>
      </p:sp>
      <p:sp>
        <p:nvSpPr>
          <p:cNvPr id="22" name="PlaceHolder 4"/>
          <p:cNvSpPr>
            <a:spLocks noGrp="1"/>
          </p:cNvSpPr>
          <p:nvPr>
            <p:ph type="body"/>
          </p:nvPr>
        </p:nvSpPr>
        <p:spPr>
          <a:xfrm>
            <a:off x="457200" y="2761920"/>
            <a:ext cx="8229240" cy="142272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r>
              <a:rPr lang="it-IT" sz="4400" b="0" strike="noStrike" spc="-1">
                <a:latin typeface="Arial"/>
              </a:rPr>
              <a:t>Fai clic per modificare il formato del testo del titolo</a:t>
            </a:r>
          </a:p>
        </p:txBody>
      </p:sp>
      <p:sp>
        <p:nvSpPr>
          <p:cNvPr id="3" name="PlaceHolder 2"/>
          <p:cNvSpPr>
            <a:spLocks noGrp="1"/>
          </p:cNvSpPr>
          <p:nvPr>
            <p:ph type="body"/>
          </p:nvPr>
        </p:nvSpPr>
        <p:spPr>
          <a:xfrm>
            <a:off x="457200" y="1203480"/>
            <a:ext cx="8229240" cy="2982960"/>
          </a:xfrm>
          <a:prstGeom prst="rect">
            <a:avLst/>
          </a:prstGeom>
        </p:spPr>
        <p:txBody>
          <a:bodyPr lIns="0" tIns="0" rIns="0" bIns="0">
            <a:normAutofit fontScale="80000"/>
          </a:bodyPr>
          <a:lstStyle/>
          <a:p>
            <a:pPr marL="432000" indent="-324000">
              <a:spcBef>
                <a:spcPts val="1417"/>
              </a:spcBef>
              <a:buClr>
                <a:srgbClr val="000000"/>
              </a:buClr>
              <a:buSzPct val="45000"/>
              <a:buFont typeface="Wingdings" charset="2"/>
              <a:buChar char=""/>
            </a:pPr>
            <a:r>
              <a:rPr lang="it-IT" sz="3200" b="0" strike="noStrike" spc="-1">
                <a:latin typeface="Arial"/>
              </a:rPr>
              <a:t>Fai clic per modificare il formato del testo della struttura</a:t>
            </a:r>
          </a:p>
          <a:p>
            <a:pPr marL="864000" lvl="1" indent="-324000">
              <a:spcBef>
                <a:spcPts val="1134"/>
              </a:spcBef>
              <a:buClr>
                <a:srgbClr val="000000"/>
              </a:buClr>
              <a:buSzPct val="75000"/>
              <a:buFont typeface="Symbol" charset="2"/>
              <a:buChar char=""/>
            </a:pPr>
            <a:r>
              <a:rPr lang="it-IT" sz="2800" b="0" strike="noStrike" spc="-1">
                <a:latin typeface="Arial"/>
              </a:rPr>
              <a:t>Secondo livello struttura</a:t>
            </a:r>
          </a:p>
          <a:p>
            <a:pPr marL="1296000" lvl="2" indent="-288000">
              <a:spcBef>
                <a:spcPts val="850"/>
              </a:spcBef>
              <a:buClr>
                <a:srgbClr val="000000"/>
              </a:buClr>
              <a:buSzPct val="45000"/>
              <a:buFont typeface="Wingdings" charset="2"/>
              <a:buChar char=""/>
            </a:pPr>
            <a:r>
              <a:rPr lang="it-IT" sz="2400" b="0" strike="noStrike" spc="-1">
                <a:latin typeface="Arial"/>
              </a:rPr>
              <a:t>Terzo livello struttura</a:t>
            </a:r>
          </a:p>
          <a:p>
            <a:pPr marL="1728000" lvl="3" indent="-216000">
              <a:spcBef>
                <a:spcPts val="567"/>
              </a:spcBef>
              <a:buClr>
                <a:srgbClr val="000000"/>
              </a:buClr>
              <a:buSzPct val="75000"/>
              <a:buFont typeface="Symbol" charset="2"/>
              <a:buChar char=""/>
            </a:pPr>
            <a:r>
              <a:rPr lang="it-IT" sz="2000" b="0" strike="noStrike" spc="-1">
                <a:latin typeface="Arial"/>
              </a:rPr>
              <a:t>Quarto livello struttura</a:t>
            </a:r>
          </a:p>
          <a:p>
            <a:pPr marL="2160000" lvl="4" indent="-216000">
              <a:spcBef>
                <a:spcPts val="283"/>
              </a:spcBef>
              <a:buClr>
                <a:srgbClr val="000000"/>
              </a:buClr>
              <a:buSzPct val="45000"/>
              <a:buFont typeface="Wingdings" charset="2"/>
              <a:buChar char=""/>
            </a:pPr>
            <a:r>
              <a:rPr lang="it-IT" sz="2000" b="0" strike="noStrike" spc="-1">
                <a:latin typeface="Arial"/>
              </a:rPr>
              <a:t>Quinto livello struttura</a:t>
            </a:r>
          </a:p>
          <a:p>
            <a:pPr marL="2592000" lvl="5" indent="-216000">
              <a:spcBef>
                <a:spcPts val="283"/>
              </a:spcBef>
              <a:buClr>
                <a:srgbClr val="000000"/>
              </a:buClr>
              <a:buSzPct val="45000"/>
              <a:buFont typeface="Wingdings" charset="2"/>
              <a:buChar char=""/>
            </a:pPr>
            <a:r>
              <a:rPr lang="it-IT" sz="2000" b="0" strike="noStrike" spc="-1">
                <a:latin typeface="Arial"/>
              </a:rPr>
              <a:t>Sesto livello struttura</a:t>
            </a:r>
          </a:p>
          <a:p>
            <a:pPr marL="3024000" lvl="6" indent="-216000">
              <a:spcBef>
                <a:spcPts val="283"/>
              </a:spcBef>
              <a:buClr>
                <a:srgbClr val="000000"/>
              </a:buClr>
              <a:buSzPct val="45000"/>
              <a:buFont typeface="Wingdings" charset="2"/>
              <a:buChar char=""/>
            </a:pPr>
            <a:r>
              <a:rPr lang="it-IT" sz="2000" b="0" strike="noStrike" spc="-1">
                <a:latin typeface="Arial"/>
              </a:rPr>
              <a:t>Settimo livello struttura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r>
              <a:rPr lang="it-IT" sz="4400" b="0" strike="noStrike" spc="-1">
                <a:latin typeface="Arial"/>
              </a:rPr>
              <a:t>Fai clic per modificare il formato del testo del titolo</a:t>
            </a:r>
          </a:p>
        </p:txBody>
      </p:sp>
      <p:sp>
        <p:nvSpPr>
          <p:cNvPr id="39" name="PlaceHolder 2"/>
          <p:cNvSpPr>
            <a:spLocks noGrp="1"/>
          </p:cNvSpPr>
          <p:nvPr>
            <p:ph type="body"/>
          </p:nvPr>
        </p:nvSpPr>
        <p:spPr>
          <a:xfrm>
            <a:off x="457200" y="1203480"/>
            <a:ext cx="8229240" cy="2982960"/>
          </a:xfrm>
          <a:prstGeom prst="rect">
            <a:avLst/>
          </a:prstGeom>
        </p:spPr>
        <p:txBody>
          <a:bodyPr lIns="0" tIns="0" rIns="0" bIns="0">
            <a:normAutofit fontScale="88000"/>
          </a:bodyPr>
          <a:lstStyle/>
          <a:p>
            <a:pPr marL="432000" indent="-324000">
              <a:spcBef>
                <a:spcPts val="1417"/>
              </a:spcBef>
              <a:buClr>
                <a:srgbClr val="000000"/>
              </a:buClr>
              <a:buSzPct val="45000"/>
              <a:buFont typeface="Wingdings" charset="2"/>
              <a:buChar char=""/>
            </a:pPr>
            <a:r>
              <a:rPr lang="it-IT" sz="3200" b="0" strike="noStrike" spc="-1">
                <a:latin typeface="Arial"/>
              </a:rPr>
              <a:t>Fai clic per modificare il formato del testo della struttura</a:t>
            </a:r>
          </a:p>
          <a:p>
            <a:pPr marL="864000" lvl="1" indent="-324000">
              <a:spcBef>
                <a:spcPts val="1134"/>
              </a:spcBef>
              <a:buClr>
                <a:srgbClr val="000000"/>
              </a:buClr>
              <a:buSzPct val="75000"/>
              <a:buFont typeface="Symbol" charset="2"/>
              <a:buChar char=""/>
            </a:pPr>
            <a:r>
              <a:rPr lang="it-IT" sz="2800" b="0" strike="noStrike" spc="-1">
                <a:latin typeface="Arial"/>
              </a:rPr>
              <a:t>Secondo livello struttura</a:t>
            </a:r>
          </a:p>
          <a:p>
            <a:pPr marL="1296000" lvl="2" indent="-288000">
              <a:spcBef>
                <a:spcPts val="850"/>
              </a:spcBef>
              <a:buClr>
                <a:srgbClr val="000000"/>
              </a:buClr>
              <a:buSzPct val="45000"/>
              <a:buFont typeface="Wingdings" charset="2"/>
              <a:buChar char=""/>
            </a:pPr>
            <a:r>
              <a:rPr lang="it-IT" sz="2400" b="0" strike="noStrike" spc="-1">
                <a:latin typeface="Arial"/>
              </a:rPr>
              <a:t>Terzo livello struttura</a:t>
            </a:r>
          </a:p>
          <a:p>
            <a:pPr marL="1728000" lvl="3" indent="-216000">
              <a:spcBef>
                <a:spcPts val="567"/>
              </a:spcBef>
              <a:buClr>
                <a:srgbClr val="000000"/>
              </a:buClr>
              <a:buSzPct val="75000"/>
              <a:buFont typeface="Symbol" charset="2"/>
              <a:buChar char=""/>
            </a:pPr>
            <a:r>
              <a:rPr lang="it-IT" sz="2000" b="0" strike="noStrike" spc="-1">
                <a:latin typeface="Arial"/>
              </a:rPr>
              <a:t>Quarto livello struttura</a:t>
            </a:r>
          </a:p>
          <a:p>
            <a:pPr marL="2160000" lvl="4" indent="-216000">
              <a:spcBef>
                <a:spcPts val="283"/>
              </a:spcBef>
              <a:buClr>
                <a:srgbClr val="000000"/>
              </a:buClr>
              <a:buSzPct val="45000"/>
              <a:buFont typeface="Wingdings" charset="2"/>
              <a:buChar char=""/>
            </a:pPr>
            <a:r>
              <a:rPr lang="it-IT" sz="2000" b="0" strike="noStrike" spc="-1">
                <a:latin typeface="Arial"/>
              </a:rPr>
              <a:t>Quinto livello struttura</a:t>
            </a:r>
          </a:p>
          <a:p>
            <a:pPr marL="2592000" lvl="5" indent="-216000">
              <a:spcBef>
                <a:spcPts val="283"/>
              </a:spcBef>
              <a:buClr>
                <a:srgbClr val="000000"/>
              </a:buClr>
              <a:buSzPct val="45000"/>
              <a:buFont typeface="Wingdings" charset="2"/>
              <a:buChar char=""/>
            </a:pPr>
            <a:r>
              <a:rPr lang="it-IT" sz="2000" b="0" strike="noStrike" spc="-1">
                <a:latin typeface="Arial"/>
              </a:rPr>
              <a:t>Sesto livello struttura</a:t>
            </a:r>
          </a:p>
          <a:p>
            <a:pPr marL="3024000" lvl="6" indent="-216000">
              <a:spcBef>
                <a:spcPts val="283"/>
              </a:spcBef>
              <a:buClr>
                <a:srgbClr val="000000"/>
              </a:buClr>
              <a:buSzPct val="45000"/>
              <a:buFont typeface="Wingdings" charset="2"/>
              <a:buChar char=""/>
            </a:pPr>
            <a:r>
              <a:rPr lang="it-IT" sz="2000" b="0" strike="noStrike" spc="-1">
                <a:latin typeface="Arial"/>
              </a:rPr>
              <a:t>Settimo livello struttura</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05200"/>
            <a:ext cx="8229240" cy="858600"/>
          </a:xfrm>
          <a:prstGeom prst="rect">
            <a:avLst/>
          </a:prstGeom>
        </p:spPr>
        <p:txBody>
          <a:bodyPr lIns="0" tIns="0" rIns="0" bIns="0" anchor="ctr">
            <a:noAutofit/>
          </a:bodyPr>
          <a:lstStyle/>
          <a:p>
            <a:pPr algn="ctr"/>
            <a:r>
              <a:rPr lang="it-IT" sz="4400" b="0" strike="noStrike" spc="-1">
                <a:latin typeface="Arial"/>
              </a:rPr>
              <a:t>Fai clic per modificare il formato del testo del titolo</a:t>
            </a:r>
          </a:p>
        </p:txBody>
      </p:sp>
      <p:sp>
        <p:nvSpPr>
          <p:cNvPr id="77" name="PlaceHolder 2"/>
          <p:cNvSpPr>
            <a:spLocks noGrp="1"/>
          </p:cNvSpPr>
          <p:nvPr>
            <p:ph type="body"/>
          </p:nvPr>
        </p:nvSpPr>
        <p:spPr>
          <a:xfrm>
            <a:off x="457200" y="1203480"/>
            <a:ext cx="8229240" cy="2982960"/>
          </a:xfrm>
          <a:prstGeom prst="rect">
            <a:avLst/>
          </a:prstGeom>
        </p:spPr>
        <p:txBody>
          <a:bodyPr lIns="0" tIns="0" rIns="0" bIns="0">
            <a:normAutofit fontScale="88000"/>
          </a:bodyPr>
          <a:lstStyle/>
          <a:p>
            <a:pPr marL="432000" indent="-324000">
              <a:spcBef>
                <a:spcPts val="1417"/>
              </a:spcBef>
              <a:buClr>
                <a:srgbClr val="000000"/>
              </a:buClr>
              <a:buSzPct val="45000"/>
              <a:buFont typeface="Wingdings" charset="2"/>
              <a:buChar char=""/>
            </a:pPr>
            <a:r>
              <a:rPr lang="it-IT" sz="3200" b="0" strike="noStrike" spc="-1">
                <a:latin typeface="Arial"/>
              </a:rPr>
              <a:t>Fai clic per modificare il formato del testo della struttura</a:t>
            </a:r>
          </a:p>
          <a:p>
            <a:pPr marL="864000" lvl="1" indent="-324000">
              <a:spcBef>
                <a:spcPts val="1134"/>
              </a:spcBef>
              <a:buClr>
                <a:srgbClr val="000000"/>
              </a:buClr>
              <a:buSzPct val="75000"/>
              <a:buFont typeface="Symbol" charset="2"/>
              <a:buChar char=""/>
            </a:pPr>
            <a:r>
              <a:rPr lang="it-IT" sz="2800" b="0" strike="noStrike" spc="-1">
                <a:latin typeface="Arial"/>
              </a:rPr>
              <a:t>Secondo livello struttura</a:t>
            </a:r>
          </a:p>
          <a:p>
            <a:pPr marL="1296000" lvl="2" indent="-288000">
              <a:spcBef>
                <a:spcPts val="850"/>
              </a:spcBef>
              <a:buClr>
                <a:srgbClr val="000000"/>
              </a:buClr>
              <a:buSzPct val="45000"/>
              <a:buFont typeface="Wingdings" charset="2"/>
              <a:buChar char=""/>
            </a:pPr>
            <a:r>
              <a:rPr lang="it-IT" sz="2400" b="0" strike="noStrike" spc="-1">
                <a:latin typeface="Arial"/>
              </a:rPr>
              <a:t>Terzo livello struttura</a:t>
            </a:r>
          </a:p>
          <a:p>
            <a:pPr marL="1728000" lvl="3" indent="-216000">
              <a:spcBef>
                <a:spcPts val="567"/>
              </a:spcBef>
              <a:buClr>
                <a:srgbClr val="000000"/>
              </a:buClr>
              <a:buSzPct val="75000"/>
              <a:buFont typeface="Symbol" charset="2"/>
              <a:buChar char=""/>
            </a:pPr>
            <a:r>
              <a:rPr lang="it-IT" sz="2000" b="0" strike="noStrike" spc="-1">
                <a:latin typeface="Arial"/>
              </a:rPr>
              <a:t>Quarto livello struttura</a:t>
            </a:r>
          </a:p>
          <a:p>
            <a:pPr marL="2160000" lvl="4" indent="-216000">
              <a:spcBef>
                <a:spcPts val="283"/>
              </a:spcBef>
              <a:buClr>
                <a:srgbClr val="000000"/>
              </a:buClr>
              <a:buSzPct val="45000"/>
              <a:buFont typeface="Wingdings" charset="2"/>
              <a:buChar char=""/>
            </a:pPr>
            <a:r>
              <a:rPr lang="it-IT" sz="2000" b="0" strike="noStrike" spc="-1">
                <a:latin typeface="Arial"/>
              </a:rPr>
              <a:t>Quinto livello struttura</a:t>
            </a:r>
          </a:p>
          <a:p>
            <a:pPr marL="2592000" lvl="5" indent="-216000">
              <a:spcBef>
                <a:spcPts val="283"/>
              </a:spcBef>
              <a:buClr>
                <a:srgbClr val="000000"/>
              </a:buClr>
              <a:buSzPct val="45000"/>
              <a:buFont typeface="Wingdings" charset="2"/>
              <a:buChar char=""/>
            </a:pPr>
            <a:r>
              <a:rPr lang="it-IT" sz="2000" b="0" strike="noStrike" spc="-1">
                <a:latin typeface="Arial"/>
              </a:rPr>
              <a:t>Sesto livello struttura</a:t>
            </a:r>
          </a:p>
          <a:p>
            <a:pPr marL="3024000" lvl="6" indent="-216000">
              <a:spcBef>
                <a:spcPts val="283"/>
              </a:spcBef>
              <a:buClr>
                <a:srgbClr val="000000"/>
              </a:buClr>
              <a:buSzPct val="45000"/>
              <a:buFont typeface="Wingdings" charset="2"/>
              <a:buChar char=""/>
            </a:pPr>
            <a:r>
              <a:rPr lang="it-IT" sz="2000" b="0" strike="noStrike" spc="-1">
                <a:latin typeface="Arial"/>
              </a:rPr>
              <a:t>Settimo livello struttura</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t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lawefinance.com/" TargetMode="External"/><Relationship Id="rId2" Type="http://schemas.openxmlformats.org/officeDocument/2006/relationships/image" Target="../media/image4.png"/><Relationship Id="rId1" Type="http://schemas.openxmlformats.org/officeDocument/2006/relationships/slideLayout" Target="../slideLayouts/slideLayout13.xml"/><Relationship Id="rId5" Type="http://schemas.openxmlformats.org/officeDocument/2006/relationships/image" Target="../media/image6.tif"/><Relationship Id="rId4" Type="http://schemas.openxmlformats.org/officeDocument/2006/relationships/image" Target="../media/image5.tif"/></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info@lawefinance.com" TargetMode="External"/><Relationship Id="rId1" Type="http://schemas.openxmlformats.org/officeDocument/2006/relationships/slideLayout" Target="../slideLayouts/slideLayout13.xml"/><Relationship Id="rId4" Type="http://schemas.openxmlformats.org/officeDocument/2006/relationships/image" Target="../media/image7.tif"/></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CustomShape 1"/>
          <p:cNvSpPr/>
          <p:nvPr/>
        </p:nvSpPr>
        <p:spPr>
          <a:xfrm>
            <a:off x="0" y="0"/>
            <a:ext cx="5138640" cy="514404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p:style>
      </p:sp>
      <p:sp>
        <p:nvSpPr>
          <p:cNvPr id="121" name="CustomShape 2"/>
          <p:cNvSpPr/>
          <p:nvPr/>
        </p:nvSpPr>
        <p:spPr>
          <a:xfrm>
            <a:off x="228600" y="383040"/>
            <a:ext cx="4494960" cy="1398960"/>
          </a:xfrm>
          <a:prstGeom prst="rect">
            <a:avLst/>
          </a:prstGeom>
          <a:noFill/>
          <a:ln w="9360">
            <a:noFill/>
          </a:ln>
        </p:spPr>
        <p:style>
          <a:lnRef idx="0">
            <a:scrgbClr r="0" g="0" b="0"/>
          </a:lnRef>
          <a:fillRef idx="0">
            <a:scrgbClr r="0" g="0" b="0"/>
          </a:fillRef>
          <a:effectRef idx="0">
            <a:scrgbClr r="0" g="0" b="0"/>
          </a:effectRef>
          <a:fontRef idx="minor"/>
        </p:style>
        <p:txBody>
          <a:bodyPr lIns="0" tIns="13320" rIns="0" bIns="0" anchor="ctr">
            <a:spAutoFit/>
          </a:bodyPr>
          <a:lstStyle/>
          <a:p>
            <a:pPr marL="12600" algn="ctr">
              <a:lnSpc>
                <a:spcPct val="100000"/>
              </a:lnSpc>
              <a:spcBef>
                <a:spcPts val="105"/>
              </a:spcBef>
            </a:pPr>
            <a:br/>
            <a:r>
              <a:rPr lang="it-IT" sz="3200" b="0" strike="noStrike" spc="-7">
                <a:solidFill>
                  <a:srgbClr val="FFFFFF"/>
                </a:solidFill>
                <a:latin typeface="Arial"/>
                <a:ea typeface="DejaVu Sans"/>
              </a:rPr>
              <a:t>REVERSE FACTORING</a:t>
            </a:r>
            <a:endParaRPr lang="it-IT" sz="3200" b="0" strike="noStrike" spc="-1">
              <a:latin typeface="Arial"/>
            </a:endParaRPr>
          </a:p>
          <a:p>
            <a:pPr marL="12600" algn="ctr">
              <a:lnSpc>
                <a:spcPct val="100000"/>
              </a:lnSpc>
              <a:spcBef>
                <a:spcPts val="105"/>
              </a:spcBef>
            </a:pPr>
            <a:r>
              <a:rPr lang="it-IT" sz="2000" b="0" i="1" strike="noStrike" spc="-7">
                <a:solidFill>
                  <a:srgbClr val="FFFFFF"/>
                </a:solidFill>
                <a:latin typeface="Arial"/>
                <a:ea typeface="DejaVu Sans"/>
              </a:rPr>
              <a:t>UNA IMPORTANTE OPPORTUNITA’ PER LE IMPRESE E LA PA</a:t>
            </a:r>
            <a:endParaRPr lang="it-IT" sz="2000" b="0" strike="noStrike" spc="-1">
              <a:latin typeface="Arial"/>
            </a:endParaRPr>
          </a:p>
        </p:txBody>
      </p:sp>
      <p:pic>
        <p:nvPicPr>
          <p:cNvPr id="122" name="Immagine 1_0"/>
          <p:cNvPicPr/>
          <p:nvPr/>
        </p:nvPicPr>
        <p:blipFill>
          <a:blip r:embed="rId2"/>
          <a:stretch/>
        </p:blipFill>
        <p:spPr>
          <a:xfrm>
            <a:off x="0" y="2984760"/>
            <a:ext cx="4494960" cy="2158200"/>
          </a:xfrm>
          <a:prstGeom prst="rect">
            <a:avLst/>
          </a:prstGeom>
          <a:ln>
            <a:noFill/>
          </a:ln>
        </p:spPr>
      </p:pic>
      <p:pic>
        <p:nvPicPr>
          <p:cNvPr id="123" name="Immagine2_0"/>
          <p:cNvPicPr/>
          <p:nvPr/>
        </p:nvPicPr>
        <p:blipFill>
          <a:blip r:embed="rId3"/>
          <a:stretch/>
        </p:blipFill>
        <p:spPr>
          <a:xfrm>
            <a:off x="7239240" y="-19080"/>
            <a:ext cx="1891440" cy="608760"/>
          </a:xfrm>
          <a:prstGeom prst="rect">
            <a:avLst/>
          </a:prstGeom>
          <a:ln>
            <a:noFill/>
          </a:ln>
        </p:spPr>
      </p:pic>
    </p:spTree>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8" name="Immagine2"/>
          <p:cNvPicPr/>
          <p:nvPr/>
        </p:nvPicPr>
        <p:blipFill>
          <a:blip r:embed="rId2"/>
          <a:stretch/>
        </p:blipFill>
        <p:spPr>
          <a:xfrm>
            <a:off x="6942960" y="209520"/>
            <a:ext cx="1819080" cy="511200"/>
          </a:xfrm>
          <a:prstGeom prst="rect">
            <a:avLst/>
          </a:prstGeom>
          <a:ln>
            <a:noFill/>
          </a:ln>
        </p:spPr>
      </p:pic>
      <p:sp>
        <p:nvSpPr>
          <p:cNvPr id="239" name="CustomShape 1"/>
          <p:cNvSpPr/>
          <p:nvPr/>
        </p:nvSpPr>
        <p:spPr>
          <a:xfrm>
            <a:off x="1949040" y="2724120"/>
            <a:ext cx="2622240" cy="961920"/>
          </a:xfrm>
          <a:prstGeom prst="rect">
            <a:avLst/>
          </a:prstGeom>
          <a:noFill/>
          <a:ln>
            <a:noFill/>
          </a:ln>
        </p:spPr>
        <p:style>
          <a:lnRef idx="0">
            <a:scrgbClr r="0" g="0" b="0"/>
          </a:lnRef>
          <a:fillRef idx="0">
            <a:scrgbClr r="0" g="0" b="0"/>
          </a:fillRef>
          <a:effectRef idx="0">
            <a:scrgbClr r="0" g="0" b="0"/>
          </a:effectRef>
          <a:fontRef idx="minor"/>
        </p:style>
        <p:txBody>
          <a:bodyPr lIns="0" tIns="13320" rIns="0" bIns="0">
            <a:spAutoFit/>
          </a:bodyPr>
          <a:lstStyle/>
          <a:p>
            <a:pPr marL="139680">
              <a:lnSpc>
                <a:spcPct val="100000"/>
              </a:lnSpc>
              <a:spcBef>
                <a:spcPts val="105"/>
              </a:spcBef>
            </a:pPr>
            <a:r>
              <a:rPr lang="it-IT" sz="1350" b="1" strike="noStrike" spc="-7">
                <a:solidFill>
                  <a:srgbClr val="000000"/>
                </a:solidFill>
                <a:latin typeface="Calibri"/>
                <a:ea typeface="DejaVu Sans"/>
              </a:rPr>
              <a:t>Donato Menechella</a:t>
            </a:r>
            <a:r>
              <a:rPr lang="it-IT" sz="1350" b="1" strike="noStrike" spc="-1">
                <a:solidFill>
                  <a:srgbClr val="000000"/>
                </a:solidFill>
                <a:latin typeface="Calibri"/>
                <a:ea typeface="DejaVu Sans"/>
              </a:rPr>
              <a:t> </a:t>
            </a:r>
            <a:endParaRPr lang="it-IT" sz="1350" b="0" strike="noStrike" spc="-1">
              <a:latin typeface="Arial"/>
            </a:endParaRPr>
          </a:p>
          <a:p>
            <a:pPr marL="139680">
              <a:lnSpc>
                <a:spcPct val="100000"/>
              </a:lnSpc>
              <a:spcBef>
                <a:spcPts val="105"/>
              </a:spcBef>
            </a:pPr>
            <a:r>
              <a:rPr lang="it-IT" sz="1200" b="0" strike="noStrike" spc="-7">
                <a:solidFill>
                  <a:srgbClr val="000000"/>
                </a:solidFill>
                <a:latin typeface="Calibri"/>
                <a:ea typeface="DejaVu Sans"/>
              </a:rPr>
              <a:t>Partner</a:t>
            </a:r>
            <a:endParaRPr lang="it-IT" sz="1200" b="0" strike="noStrike" spc="-1">
              <a:latin typeface="Arial"/>
            </a:endParaRPr>
          </a:p>
          <a:p>
            <a:pPr marL="139680">
              <a:lnSpc>
                <a:spcPct val="100000"/>
              </a:lnSpc>
            </a:pPr>
            <a:r>
              <a:rPr lang="it-IT" sz="1200" b="0" strike="noStrike" spc="-12">
                <a:solidFill>
                  <a:srgbClr val="000000"/>
                </a:solidFill>
                <a:latin typeface="Calibri"/>
                <a:ea typeface="DejaVu Sans"/>
              </a:rPr>
              <a:t>donato.menechella@lawefinance.com</a:t>
            </a:r>
            <a:endParaRPr lang="it-IT" sz="1200" b="0" strike="noStrike" spc="-1">
              <a:latin typeface="Arial"/>
            </a:endParaRPr>
          </a:p>
          <a:p>
            <a:pPr marL="1684080">
              <a:lnSpc>
                <a:spcPct val="100000"/>
              </a:lnSpc>
            </a:pPr>
            <a:endParaRPr lang="it-IT" sz="1200" b="0" strike="noStrike" spc="-1">
              <a:latin typeface="Arial"/>
            </a:endParaRPr>
          </a:p>
        </p:txBody>
      </p:sp>
      <p:sp>
        <p:nvSpPr>
          <p:cNvPr id="240" name="CustomShape 2"/>
          <p:cNvSpPr/>
          <p:nvPr/>
        </p:nvSpPr>
        <p:spPr>
          <a:xfrm>
            <a:off x="1905120" y="946800"/>
            <a:ext cx="2450160" cy="779400"/>
          </a:xfrm>
          <a:prstGeom prst="rect">
            <a:avLst/>
          </a:prstGeom>
          <a:noFill/>
          <a:ln>
            <a:noFill/>
          </a:ln>
        </p:spPr>
        <p:style>
          <a:lnRef idx="0">
            <a:scrgbClr r="0" g="0" b="0"/>
          </a:lnRef>
          <a:fillRef idx="0">
            <a:scrgbClr r="0" g="0" b="0"/>
          </a:fillRef>
          <a:effectRef idx="0">
            <a:scrgbClr r="0" g="0" b="0"/>
          </a:effectRef>
          <a:fontRef idx="minor"/>
        </p:style>
        <p:txBody>
          <a:bodyPr lIns="0" tIns="13320" rIns="0" bIns="0">
            <a:spAutoFit/>
          </a:bodyPr>
          <a:lstStyle/>
          <a:p>
            <a:pPr marL="139680">
              <a:lnSpc>
                <a:spcPct val="100000"/>
              </a:lnSpc>
              <a:spcBef>
                <a:spcPts val="105"/>
              </a:spcBef>
            </a:pPr>
            <a:r>
              <a:rPr lang="it-IT" sz="1350" b="1" strike="noStrike" spc="-1">
                <a:solidFill>
                  <a:srgbClr val="000000"/>
                </a:solidFill>
                <a:latin typeface="Calibri"/>
                <a:ea typeface="DejaVu Sans"/>
              </a:rPr>
              <a:t>Stefano Marcucci </a:t>
            </a:r>
            <a:endParaRPr lang="it-IT" sz="1350" b="0" strike="noStrike" spc="-1">
              <a:latin typeface="Arial"/>
            </a:endParaRPr>
          </a:p>
          <a:p>
            <a:pPr marL="139680">
              <a:lnSpc>
                <a:spcPct val="100000"/>
              </a:lnSpc>
              <a:spcBef>
                <a:spcPts val="105"/>
              </a:spcBef>
            </a:pPr>
            <a:r>
              <a:rPr lang="it-IT" sz="1200" b="0" strike="noStrike" spc="-7">
                <a:solidFill>
                  <a:srgbClr val="000000"/>
                </a:solidFill>
                <a:latin typeface="Calibri"/>
                <a:ea typeface="DejaVu Sans"/>
              </a:rPr>
              <a:t>Partner</a:t>
            </a:r>
            <a:endParaRPr lang="it-IT" sz="1200" b="0" strike="noStrike" spc="-1">
              <a:latin typeface="Arial"/>
            </a:endParaRPr>
          </a:p>
          <a:p>
            <a:pPr marL="139680">
              <a:lnSpc>
                <a:spcPct val="100000"/>
              </a:lnSpc>
            </a:pPr>
            <a:r>
              <a:rPr lang="it-IT" sz="1200" b="0" strike="noStrike" spc="-12">
                <a:solidFill>
                  <a:srgbClr val="000000"/>
                </a:solidFill>
                <a:latin typeface="Calibri"/>
                <a:ea typeface="DejaVu Sans"/>
              </a:rPr>
              <a:t>stefano.marcucci@lawefinance.com</a:t>
            </a:r>
            <a:endParaRPr lang="it-IT" sz="1200" b="0" strike="noStrike" spc="-1">
              <a:latin typeface="Arial"/>
            </a:endParaRPr>
          </a:p>
        </p:txBody>
      </p:sp>
      <p:sp>
        <p:nvSpPr>
          <p:cNvPr id="241" name="CustomShape 3"/>
          <p:cNvSpPr/>
          <p:nvPr/>
        </p:nvSpPr>
        <p:spPr>
          <a:xfrm>
            <a:off x="4648320" y="1054800"/>
            <a:ext cx="3885480" cy="1184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12600" algn="just">
              <a:lnSpc>
                <a:spcPct val="100000"/>
              </a:lnSpc>
              <a:spcBef>
                <a:spcPts val="105"/>
              </a:spcBef>
            </a:pPr>
            <a:r>
              <a:rPr lang="it-IT" sz="1200" b="0" strike="noStrike" spc="-7">
                <a:solidFill>
                  <a:srgbClr val="000000"/>
                </a:solidFill>
                <a:latin typeface="Calibri"/>
                <a:ea typeface="DejaVu Sans"/>
              </a:rPr>
              <a:t>Law &amp; Finance </a:t>
            </a:r>
            <a:r>
              <a:rPr lang="it-IT" sz="1200" b="0" strike="noStrike" spc="-1">
                <a:solidFill>
                  <a:srgbClr val="000000"/>
                </a:solidFill>
                <a:latin typeface="Calibri"/>
                <a:ea typeface="DejaVu Sans"/>
              </a:rPr>
              <a:t>è </a:t>
            </a:r>
            <a:r>
              <a:rPr lang="it-IT" sz="1200" b="0" strike="noStrike" spc="-12">
                <a:solidFill>
                  <a:srgbClr val="000000"/>
                </a:solidFill>
                <a:latin typeface="Calibri"/>
                <a:ea typeface="DejaVu Sans"/>
              </a:rPr>
              <a:t>uno </a:t>
            </a:r>
            <a:r>
              <a:rPr lang="it-IT" sz="1200" b="0" strike="noStrike" spc="-7">
                <a:solidFill>
                  <a:srgbClr val="000000"/>
                </a:solidFill>
                <a:latin typeface="Calibri"/>
                <a:ea typeface="DejaVu Sans"/>
              </a:rPr>
              <a:t>studio legale economico-finanziario italiano riconosciuto </a:t>
            </a:r>
            <a:r>
              <a:rPr lang="it-IT" sz="1200" b="0" strike="noStrike" spc="-1">
                <a:solidFill>
                  <a:srgbClr val="000000"/>
                </a:solidFill>
                <a:latin typeface="Calibri"/>
                <a:ea typeface="DejaVu Sans"/>
              </a:rPr>
              <a:t>per  la </a:t>
            </a:r>
            <a:r>
              <a:rPr lang="it-IT" sz="1200" b="0" strike="noStrike" spc="-7">
                <a:solidFill>
                  <a:srgbClr val="000000"/>
                </a:solidFill>
                <a:latin typeface="Calibri"/>
                <a:ea typeface="DejaVu Sans"/>
              </a:rPr>
              <a:t>competenza dei suoi professionisti e per i risultati raggiunti. Ha sede in Milano, Roma e Napoli e opera in partenariato con importanti operatori della finanza europea. </a:t>
            </a:r>
            <a:endParaRPr lang="it-IT" sz="1200" b="0" strike="noStrike" spc="-1">
              <a:latin typeface="Arial"/>
            </a:endParaRPr>
          </a:p>
        </p:txBody>
      </p:sp>
      <p:sp>
        <p:nvSpPr>
          <p:cNvPr id="242" name="CustomShape 4"/>
          <p:cNvSpPr/>
          <p:nvPr/>
        </p:nvSpPr>
        <p:spPr>
          <a:xfrm>
            <a:off x="4648320" y="2190600"/>
            <a:ext cx="3885480" cy="1667520"/>
          </a:xfrm>
          <a:prstGeom prst="rect">
            <a:avLst/>
          </a:prstGeom>
          <a:noFill/>
          <a:ln>
            <a:noFill/>
          </a:ln>
        </p:spPr>
        <p:style>
          <a:lnRef idx="0">
            <a:scrgbClr r="0" g="0" b="0"/>
          </a:lnRef>
          <a:fillRef idx="0">
            <a:scrgbClr r="0" g="0" b="0"/>
          </a:fillRef>
          <a:effectRef idx="0">
            <a:scrgbClr r="0" g="0" b="0"/>
          </a:effectRef>
          <a:fontRef idx="minor"/>
        </p:style>
        <p:txBody>
          <a:bodyPr lIns="0" tIns="12600" rIns="0" bIns="0">
            <a:spAutoFit/>
          </a:bodyPr>
          <a:lstStyle/>
          <a:p>
            <a:pPr marL="92160" algn="just">
              <a:lnSpc>
                <a:spcPct val="100000"/>
              </a:lnSpc>
              <a:spcBef>
                <a:spcPts val="99"/>
              </a:spcBef>
            </a:pPr>
            <a:r>
              <a:rPr lang="it-IT" sz="1200" b="0" strike="noStrike" spc="-7">
                <a:solidFill>
                  <a:srgbClr val="000000"/>
                </a:solidFill>
                <a:latin typeface="Calibri"/>
                <a:ea typeface="DejaVu Sans"/>
              </a:rPr>
              <a:t>Law &amp; Finance è impegnato in vari settori della finanza d’impresa, tra cui la pianificazione fiscale, il reperimento delle fonti di finanziamento, la finanza straordinaria, la gestione delle IPO (Initial Pubblic Offering) per la quotazione ai mercati regolamentati</a:t>
            </a:r>
            <a:endParaRPr lang="it-IT" sz="1200" b="0" strike="noStrike" spc="-1">
              <a:latin typeface="Arial"/>
            </a:endParaRPr>
          </a:p>
          <a:p>
            <a:pPr marL="92160" algn="just">
              <a:lnSpc>
                <a:spcPct val="100000"/>
              </a:lnSpc>
              <a:spcBef>
                <a:spcPts val="99"/>
              </a:spcBef>
            </a:pPr>
            <a:r>
              <a:rPr lang="it-IT" sz="1200" b="0" strike="noStrike" spc="-7">
                <a:solidFill>
                  <a:srgbClr val="000000"/>
                </a:solidFill>
                <a:latin typeface="Calibri"/>
                <a:ea typeface="DejaVu Sans"/>
              </a:rPr>
              <a:t> Law &amp; Finance opera anche nello smobilizzo crediti e quale master legal nelle operazioni di Marger &amp; Acquisition</a:t>
            </a:r>
            <a:endParaRPr lang="it-IT" sz="1200" b="0" strike="noStrike" spc="-1">
              <a:latin typeface="Arial"/>
            </a:endParaRPr>
          </a:p>
        </p:txBody>
      </p:sp>
      <p:sp>
        <p:nvSpPr>
          <p:cNvPr id="243" name="CustomShape 5"/>
          <p:cNvSpPr/>
          <p:nvPr/>
        </p:nvSpPr>
        <p:spPr>
          <a:xfrm>
            <a:off x="2666880" y="4763880"/>
            <a:ext cx="3047400" cy="224280"/>
          </a:xfrm>
          <a:custGeom>
            <a:avLst/>
            <a:gdLst/>
            <a:ahLst/>
            <a:cxnLst/>
            <a:rect l="l" t="t" r="r" b="b"/>
            <a:pathLst>
              <a:path w="3030220">
                <a:moveTo>
                  <a:pt x="0" y="0"/>
                </a:moveTo>
                <a:lnTo>
                  <a:pt x="3029712" y="0"/>
                </a:lnTo>
              </a:path>
            </a:pathLst>
          </a:custGeom>
          <a:noFill/>
          <a:ln w="15120">
            <a:solidFill>
              <a:srgbClr val="FF6600"/>
            </a:solidFill>
            <a:round/>
          </a:ln>
        </p:spPr>
        <p:style>
          <a:lnRef idx="0">
            <a:scrgbClr r="0" g="0" b="0"/>
          </a:lnRef>
          <a:fillRef idx="0">
            <a:scrgbClr r="0" g="0" b="0"/>
          </a:fillRef>
          <a:effectRef idx="0">
            <a:scrgbClr r="0" g="0" b="0"/>
          </a:effectRef>
          <a:fontRef idx="minor"/>
        </p:style>
      </p:sp>
      <p:sp>
        <p:nvSpPr>
          <p:cNvPr id="244" name="CustomShape 6"/>
          <p:cNvSpPr/>
          <p:nvPr/>
        </p:nvSpPr>
        <p:spPr>
          <a:xfrm>
            <a:off x="5638680" y="4763880"/>
            <a:ext cx="1447200" cy="45000"/>
          </a:xfrm>
          <a:custGeom>
            <a:avLst/>
            <a:gdLst/>
            <a:ahLst/>
            <a:cxnLst/>
            <a:rect l="l" t="t" r="r" b="b"/>
            <a:pathLst>
              <a:path w="3030220">
                <a:moveTo>
                  <a:pt x="0" y="0"/>
                </a:moveTo>
                <a:lnTo>
                  <a:pt x="3029712" y="0"/>
                </a:lnTo>
              </a:path>
            </a:pathLst>
          </a:custGeom>
          <a:noFill/>
          <a:ln w="15120">
            <a:solidFill>
              <a:srgbClr val="FF6600"/>
            </a:solidFill>
            <a:round/>
          </a:ln>
        </p:spPr>
        <p:style>
          <a:lnRef idx="0">
            <a:scrgbClr r="0" g="0" b="0"/>
          </a:lnRef>
          <a:fillRef idx="0">
            <a:scrgbClr r="0" g="0" b="0"/>
          </a:fillRef>
          <a:effectRef idx="0">
            <a:scrgbClr r="0" g="0" b="0"/>
          </a:effectRef>
          <a:fontRef idx="minor"/>
        </p:style>
      </p:sp>
      <p:sp>
        <p:nvSpPr>
          <p:cNvPr id="245" name="CustomShape 7"/>
          <p:cNvSpPr/>
          <p:nvPr/>
        </p:nvSpPr>
        <p:spPr>
          <a:xfrm>
            <a:off x="7332480" y="4569480"/>
            <a:ext cx="1557000" cy="418320"/>
          </a:xfrm>
          <a:prstGeom prst="rect">
            <a:avLst/>
          </a:prstGeom>
          <a:noFill/>
          <a:ln w="15120">
            <a:solidFill>
              <a:srgbClr val="FF6600"/>
            </a:solidFill>
            <a:round/>
          </a:ln>
        </p:spPr>
        <p:style>
          <a:lnRef idx="0">
            <a:scrgbClr r="0" g="0" b="0"/>
          </a:lnRef>
          <a:fillRef idx="0">
            <a:scrgbClr r="0" g="0" b="0"/>
          </a:fillRef>
          <a:effectRef idx="0">
            <a:scrgbClr r="0" g="0" b="0"/>
          </a:effectRef>
          <a:fontRef idx="minor"/>
        </p:style>
        <p:txBody>
          <a:bodyPr lIns="0" tIns="41760" rIns="0" bIns="0">
            <a:spAutoFit/>
          </a:bodyPr>
          <a:lstStyle/>
          <a:p>
            <a:pPr algn="ctr">
              <a:lnSpc>
                <a:spcPct val="100000"/>
              </a:lnSpc>
              <a:spcBef>
                <a:spcPts val="329"/>
              </a:spcBef>
            </a:pPr>
            <a:r>
              <a:rPr lang="it-IT" sz="1100" b="0" u="sng" strike="noStrike" spc="-7">
                <a:solidFill>
                  <a:srgbClr val="0563C1"/>
                </a:solidFill>
                <a:uFillTx/>
                <a:latin typeface="Calibri"/>
                <a:ea typeface="DejaVu Sans"/>
                <a:hlinkClick r:id="rId3"/>
              </a:rPr>
              <a:t>www.lawefinance.com</a:t>
            </a:r>
            <a:endParaRPr lang="it-IT" sz="1100" b="0" strike="noStrike" spc="-1">
              <a:latin typeface="Arial"/>
            </a:endParaRPr>
          </a:p>
          <a:p>
            <a:pPr algn="ctr">
              <a:lnSpc>
                <a:spcPct val="100000"/>
              </a:lnSpc>
              <a:spcBef>
                <a:spcPts val="329"/>
              </a:spcBef>
            </a:pPr>
            <a:endParaRPr lang="it-IT" sz="1100" b="0" strike="noStrike" spc="-1">
              <a:latin typeface="Arial"/>
            </a:endParaRPr>
          </a:p>
        </p:txBody>
      </p:sp>
      <p:sp>
        <p:nvSpPr>
          <p:cNvPr id="246" name="CustomShape 8"/>
          <p:cNvSpPr/>
          <p:nvPr/>
        </p:nvSpPr>
        <p:spPr>
          <a:xfrm>
            <a:off x="4495680" y="819000"/>
            <a:ext cx="4257720" cy="3560760"/>
          </a:xfrm>
          <a:prstGeom prst="roundRect">
            <a:avLst>
              <a:gd name="adj" fmla="val 16667"/>
            </a:avLst>
          </a:prstGeom>
          <a:solidFill>
            <a:schemeClr val="bg1">
              <a:lumMod val="65000"/>
              <a:alpha val="18000"/>
            </a:schemeClr>
          </a:solidFill>
          <a:ln>
            <a:noFill/>
          </a:ln>
        </p:spPr>
        <p:style>
          <a:lnRef idx="2">
            <a:schemeClr val="accent1">
              <a:shade val="50000"/>
            </a:schemeClr>
          </a:lnRef>
          <a:fillRef idx="1">
            <a:schemeClr val="accent1"/>
          </a:fillRef>
          <a:effectRef idx="0">
            <a:schemeClr val="accent1"/>
          </a:effectRef>
          <a:fontRef idx="minor"/>
        </p:style>
      </p:sp>
      <p:sp>
        <p:nvSpPr>
          <p:cNvPr id="247" name="CustomShape 9"/>
          <p:cNvSpPr/>
          <p:nvPr/>
        </p:nvSpPr>
        <p:spPr>
          <a:xfrm>
            <a:off x="3858120" y="359640"/>
            <a:ext cx="4675320" cy="195120"/>
          </a:xfrm>
          <a:prstGeom prst="rect">
            <a:avLst/>
          </a:prstGeom>
          <a:noFill/>
          <a:ln>
            <a:noFill/>
          </a:ln>
        </p:spPr>
        <p:style>
          <a:lnRef idx="0">
            <a:scrgbClr r="0" g="0" b="0"/>
          </a:lnRef>
          <a:fillRef idx="0">
            <a:scrgbClr r="0" g="0" b="0"/>
          </a:fillRef>
          <a:effectRef idx="0">
            <a:scrgbClr r="0" g="0" b="0"/>
          </a:effectRef>
          <a:fontRef idx="minor"/>
        </p:style>
        <p:txBody>
          <a:bodyPr lIns="0" tIns="12600" rIns="0" bIns="0">
            <a:spAutoFit/>
          </a:bodyPr>
          <a:lstStyle/>
          <a:p>
            <a:pPr marL="12600">
              <a:lnSpc>
                <a:spcPct val="100000"/>
              </a:lnSpc>
              <a:spcBef>
                <a:spcPts val="99"/>
              </a:spcBef>
              <a:tabLst>
                <a:tab pos="2379240" algn="l"/>
                <a:tab pos="4662720" algn="l"/>
              </a:tabLst>
            </a:pPr>
            <a:r>
              <a:rPr lang="it-IT" sz="1200" b="0" strike="noStrike" spc="-12">
                <a:solidFill>
                  <a:srgbClr val="001F5F"/>
                </a:solidFill>
                <a:latin typeface="Calibri"/>
                <a:ea typeface="DejaVu Sans"/>
              </a:rPr>
              <a:t>I NOSTRI SPECIALIST</a:t>
            </a:r>
            <a:endParaRPr lang="it-IT" sz="1200" b="0" strike="noStrike" spc="-1">
              <a:latin typeface="Arial"/>
            </a:endParaRPr>
          </a:p>
        </p:txBody>
      </p:sp>
      <p:sp>
        <p:nvSpPr>
          <p:cNvPr id="248" name="CustomShape 10"/>
          <p:cNvSpPr/>
          <p:nvPr/>
        </p:nvSpPr>
        <p:spPr>
          <a:xfrm>
            <a:off x="2514600" y="482760"/>
            <a:ext cx="1065960" cy="104400"/>
          </a:xfrm>
          <a:custGeom>
            <a:avLst/>
            <a:gdLst/>
            <a:ahLst/>
            <a:cxnLst/>
            <a:rect l="l" t="t" r="r" b="b"/>
            <a:pathLst>
              <a:path w="3030220">
                <a:moveTo>
                  <a:pt x="0" y="0"/>
                </a:moveTo>
                <a:lnTo>
                  <a:pt x="3029712" y="0"/>
                </a:lnTo>
              </a:path>
            </a:pathLst>
          </a:custGeom>
          <a:noFill/>
          <a:ln w="15120">
            <a:solidFill>
              <a:srgbClr val="FF6600"/>
            </a:solidFill>
            <a:round/>
          </a:ln>
        </p:spPr>
        <p:style>
          <a:lnRef idx="0">
            <a:scrgbClr r="0" g="0" b="0"/>
          </a:lnRef>
          <a:fillRef idx="0">
            <a:scrgbClr r="0" g="0" b="0"/>
          </a:fillRef>
          <a:effectRef idx="0">
            <a:scrgbClr r="0" g="0" b="0"/>
          </a:effectRef>
          <a:fontRef idx="minor"/>
        </p:style>
      </p:sp>
      <p:sp>
        <p:nvSpPr>
          <p:cNvPr id="249" name="CustomShape 11"/>
          <p:cNvSpPr/>
          <p:nvPr/>
        </p:nvSpPr>
        <p:spPr>
          <a:xfrm>
            <a:off x="5334120" y="492120"/>
            <a:ext cx="1139400" cy="45000"/>
          </a:xfrm>
          <a:custGeom>
            <a:avLst/>
            <a:gdLst/>
            <a:ahLst/>
            <a:cxnLst/>
            <a:rect l="l" t="t" r="r" b="b"/>
            <a:pathLst>
              <a:path w="3030220">
                <a:moveTo>
                  <a:pt x="0" y="0"/>
                </a:moveTo>
                <a:lnTo>
                  <a:pt x="3029712" y="0"/>
                </a:lnTo>
              </a:path>
            </a:pathLst>
          </a:custGeom>
          <a:noFill/>
          <a:ln w="15840">
            <a:solidFill>
              <a:srgbClr val="FF6600"/>
            </a:solidFill>
            <a:round/>
          </a:ln>
        </p:spPr>
        <p:style>
          <a:lnRef idx="0">
            <a:scrgbClr r="0" g="0" b="0"/>
          </a:lnRef>
          <a:fillRef idx="0">
            <a:scrgbClr r="0" g="0" b="0"/>
          </a:fillRef>
          <a:effectRef idx="0">
            <a:scrgbClr r="0" g="0" b="0"/>
          </a:effectRef>
          <a:fontRef idx="minor"/>
        </p:style>
      </p:sp>
      <p:sp>
        <p:nvSpPr>
          <p:cNvPr id="250" name="CustomShape 12"/>
          <p:cNvSpPr/>
          <p:nvPr/>
        </p:nvSpPr>
        <p:spPr>
          <a:xfrm>
            <a:off x="728280" y="311760"/>
            <a:ext cx="1557000" cy="200520"/>
          </a:xfrm>
          <a:prstGeom prst="rect">
            <a:avLst/>
          </a:prstGeom>
          <a:noFill/>
          <a:ln w="15120">
            <a:solidFill>
              <a:srgbClr val="FF6600"/>
            </a:solidFill>
            <a:round/>
          </a:ln>
        </p:spPr>
        <p:style>
          <a:lnRef idx="0">
            <a:scrgbClr r="0" g="0" b="0"/>
          </a:lnRef>
          <a:fillRef idx="0">
            <a:scrgbClr r="0" g="0" b="0"/>
          </a:fillRef>
          <a:effectRef idx="0">
            <a:scrgbClr r="0" g="0" b="0"/>
          </a:effectRef>
          <a:fontRef idx="minor"/>
        </p:style>
        <p:txBody>
          <a:bodyPr lIns="0" tIns="17640" rIns="0" bIns="0">
            <a:spAutoFit/>
          </a:bodyPr>
          <a:lstStyle/>
          <a:p>
            <a:pPr marL="262080" algn="ctr">
              <a:lnSpc>
                <a:spcPct val="100000"/>
              </a:lnSpc>
              <a:spcBef>
                <a:spcPts val="139"/>
              </a:spcBef>
              <a:tabLst>
                <a:tab pos="0" algn="l"/>
              </a:tabLst>
            </a:pPr>
            <a:r>
              <a:rPr lang="it-IT" sz="1200" b="1" strike="noStrike" spc="-7">
                <a:solidFill>
                  <a:srgbClr val="001F5F"/>
                </a:solidFill>
                <a:latin typeface="Calibri"/>
                <a:ea typeface="DejaVu Sans"/>
              </a:rPr>
              <a:t>AREA BANCHE</a:t>
            </a:r>
            <a:endParaRPr lang="it-IT" sz="1200" b="0" strike="noStrike" spc="-1">
              <a:latin typeface="Arial"/>
            </a:endParaRPr>
          </a:p>
        </p:txBody>
      </p:sp>
      <p:pic>
        <p:nvPicPr>
          <p:cNvPr id="251" name="Immagine 1"/>
          <p:cNvPicPr/>
          <p:nvPr/>
        </p:nvPicPr>
        <p:blipFill>
          <a:blip r:embed="rId4"/>
          <a:stretch/>
        </p:blipFill>
        <p:spPr>
          <a:xfrm>
            <a:off x="711720" y="792000"/>
            <a:ext cx="1158840" cy="1317960"/>
          </a:xfrm>
          <a:prstGeom prst="rect">
            <a:avLst/>
          </a:prstGeom>
          <a:ln>
            <a:noFill/>
          </a:ln>
        </p:spPr>
      </p:pic>
      <p:pic>
        <p:nvPicPr>
          <p:cNvPr id="252" name="Immagine 3"/>
          <p:cNvPicPr/>
          <p:nvPr/>
        </p:nvPicPr>
        <p:blipFill>
          <a:blip r:embed="rId5"/>
          <a:stretch/>
        </p:blipFill>
        <p:spPr>
          <a:xfrm>
            <a:off x="711720" y="2376000"/>
            <a:ext cx="1158840" cy="1593360"/>
          </a:xfrm>
          <a:prstGeom prst="rect">
            <a:avLst/>
          </a:prstGeom>
          <a:ln>
            <a:noFill/>
          </a:ln>
        </p:spPr>
      </p:pic>
    </p:spTree>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 name="CustomShape 1"/>
          <p:cNvSpPr/>
          <p:nvPr/>
        </p:nvSpPr>
        <p:spPr>
          <a:xfrm>
            <a:off x="-720" y="-10080"/>
            <a:ext cx="9143280" cy="1799640"/>
          </a:xfrm>
          <a:custGeom>
            <a:avLst/>
            <a:gdLst/>
            <a:ahLst/>
            <a:cxnLst/>
            <a:rect l="l" t="t" r="r" b="b"/>
            <a:pathLst>
              <a:path w="9144000" h="1800225">
                <a:moveTo>
                  <a:pt x="0" y="1799844"/>
                </a:moveTo>
                <a:lnTo>
                  <a:pt x="9144000" y="1799844"/>
                </a:lnTo>
                <a:lnTo>
                  <a:pt x="9144000" y="0"/>
                </a:lnTo>
                <a:lnTo>
                  <a:pt x="0" y="0"/>
                </a:lnTo>
                <a:lnTo>
                  <a:pt x="0" y="1799844"/>
                </a:lnTo>
                <a:close/>
              </a:path>
            </a:pathLst>
          </a:custGeom>
          <a:solidFill>
            <a:srgbClr val="000000"/>
          </a:solidFill>
          <a:ln>
            <a:noFill/>
          </a:ln>
        </p:spPr>
        <p:style>
          <a:lnRef idx="0">
            <a:scrgbClr r="0" g="0" b="0"/>
          </a:lnRef>
          <a:fillRef idx="0">
            <a:scrgbClr r="0" g="0" b="0"/>
          </a:fillRef>
          <a:effectRef idx="0">
            <a:scrgbClr r="0" g="0" b="0"/>
          </a:effectRef>
          <a:fontRef idx="minor"/>
        </p:style>
      </p:sp>
      <p:sp>
        <p:nvSpPr>
          <p:cNvPr id="254" name="CustomShape 2"/>
          <p:cNvSpPr/>
          <p:nvPr/>
        </p:nvSpPr>
        <p:spPr>
          <a:xfrm>
            <a:off x="0" y="3308760"/>
            <a:ext cx="9143280" cy="1834560"/>
          </a:xfrm>
          <a:custGeom>
            <a:avLst/>
            <a:gdLst/>
            <a:ahLst/>
            <a:cxnLst/>
            <a:rect l="l" t="t" r="r" b="b"/>
            <a:pathLst>
              <a:path w="9144000" h="1835150">
                <a:moveTo>
                  <a:pt x="0" y="1834895"/>
                </a:moveTo>
                <a:lnTo>
                  <a:pt x="9144000" y="1834895"/>
                </a:lnTo>
                <a:lnTo>
                  <a:pt x="9144000" y="0"/>
                </a:lnTo>
                <a:lnTo>
                  <a:pt x="0" y="0"/>
                </a:lnTo>
                <a:lnTo>
                  <a:pt x="0" y="1834895"/>
                </a:lnTo>
                <a:close/>
              </a:path>
            </a:pathLst>
          </a:custGeom>
          <a:solidFill>
            <a:srgbClr val="000000"/>
          </a:solidFill>
          <a:ln>
            <a:noFill/>
          </a:ln>
        </p:spPr>
        <p:style>
          <a:lnRef idx="0">
            <a:scrgbClr r="0" g="0" b="0"/>
          </a:lnRef>
          <a:fillRef idx="0">
            <a:scrgbClr r="0" g="0" b="0"/>
          </a:fillRef>
          <a:effectRef idx="0">
            <a:scrgbClr r="0" g="0" b="0"/>
          </a:effectRef>
          <a:fontRef idx="minor"/>
        </p:style>
      </p:sp>
      <p:sp>
        <p:nvSpPr>
          <p:cNvPr id="255" name="CustomShape 3"/>
          <p:cNvSpPr/>
          <p:nvPr/>
        </p:nvSpPr>
        <p:spPr>
          <a:xfrm>
            <a:off x="304920" y="3715920"/>
            <a:ext cx="8609760" cy="875160"/>
          </a:xfrm>
          <a:prstGeom prst="rect">
            <a:avLst/>
          </a:prstGeom>
          <a:noFill/>
          <a:ln>
            <a:noFill/>
          </a:ln>
        </p:spPr>
        <p:style>
          <a:lnRef idx="0">
            <a:scrgbClr r="0" g="0" b="0"/>
          </a:lnRef>
          <a:fillRef idx="0">
            <a:scrgbClr r="0" g="0" b="0"/>
          </a:fillRef>
          <a:effectRef idx="0">
            <a:scrgbClr r="0" g="0" b="0"/>
          </a:effectRef>
          <a:fontRef idx="minor"/>
        </p:style>
        <p:txBody>
          <a:bodyPr lIns="0" tIns="12600" rIns="0" bIns="0">
            <a:spAutoFit/>
          </a:bodyPr>
          <a:lstStyle/>
          <a:p>
            <a:pPr marL="352440" algn="ctr">
              <a:lnSpc>
                <a:spcPct val="155000"/>
              </a:lnSpc>
              <a:spcBef>
                <a:spcPts val="99"/>
              </a:spcBef>
            </a:pPr>
            <a:r>
              <a:rPr lang="it-IT" sz="1200" b="1" strike="noStrike" spc="-7">
                <a:solidFill>
                  <a:srgbClr val="FFFFFF"/>
                </a:solidFill>
                <a:latin typeface="Arial"/>
                <a:ea typeface="DejaVu Sans"/>
              </a:rPr>
              <a:t>LAW &amp; FINANCE Studio </a:t>
            </a:r>
            <a:r>
              <a:rPr lang="it-IT" sz="1200" b="1" strike="noStrike" spc="-1">
                <a:solidFill>
                  <a:srgbClr val="FFFFFF"/>
                </a:solidFill>
                <a:latin typeface="Arial"/>
                <a:ea typeface="DejaVu Sans"/>
              </a:rPr>
              <a:t>Legale </a:t>
            </a:r>
            <a:r>
              <a:rPr lang="it-IT" sz="1200" b="1" strike="noStrike" spc="-12">
                <a:solidFill>
                  <a:srgbClr val="FFFFFF"/>
                </a:solidFill>
                <a:latin typeface="Arial"/>
                <a:ea typeface="DejaVu Sans"/>
              </a:rPr>
              <a:t>Economico Finanziario </a:t>
            </a:r>
            <a:endParaRPr lang="it-IT" sz="1200" b="0" strike="noStrike" spc="-1">
              <a:latin typeface="Arial"/>
            </a:endParaRPr>
          </a:p>
          <a:p>
            <a:pPr marL="352440" algn="ctr">
              <a:lnSpc>
                <a:spcPct val="155000"/>
              </a:lnSpc>
              <a:spcBef>
                <a:spcPts val="99"/>
              </a:spcBef>
            </a:pPr>
            <a:r>
              <a:rPr lang="it-IT" sz="1200" b="0" strike="noStrike" spc="-12">
                <a:solidFill>
                  <a:srgbClr val="FFFFFF"/>
                </a:solidFill>
                <a:latin typeface="Arial"/>
                <a:ea typeface="DejaVu Sans"/>
              </a:rPr>
              <a:t>P.Le Biancamano</a:t>
            </a:r>
            <a:r>
              <a:rPr lang="it-IT" sz="1200" b="0" strike="noStrike" spc="-1">
                <a:solidFill>
                  <a:srgbClr val="FFFFFF"/>
                </a:solidFill>
                <a:latin typeface="Arial"/>
                <a:ea typeface="DejaVu Sans"/>
              </a:rPr>
              <a:t>, </a:t>
            </a:r>
            <a:r>
              <a:rPr lang="it-IT" sz="1200" b="0" strike="noStrike" spc="-7">
                <a:solidFill>
                  <a:srgbClr val="FFFFFF"/>
                </a:solidFill>
                <a:latin typeface="Arial"/>
                <a:ea typeface="DejaVu Sans"/>
              </a:rPr>
              <a:t>8 Milano  </a:t>
            </a:r>
            <a:r>
              <a:rPr lang="it-IT" sz="1200" b="0" strike="noStrike" spc="-1">
                <a:solidFill>
                  <a:srgbClr val="FFFFFF"/>
                </a:solidFill>
                <a:latin typeface="Arial"/>
                <a:ea typeface="DejaVu Sans"/>
              </a:rPr>
              <a:t>tel: </a:t>
            </a:r>
            <a:r>
              <a:rPr lang="it-IT" sz="1200" b="0" strike="noStrike" spc="-7">
                <a:solidFill>
                  <a:srgbClr val="FFFFFF"/>
                </a:solidFill>
                <a:latin typeface="Arial"/>
                <a:ea typeface="DejaVu Sans"/>
              </a:rPr>
              <a:t>+39 02 62032003  -----  Centro Direzionale Isola F11  Napoli  +39 081 19134265</a:t>
            </a:r>
            <a:endParaRPr lang="it-IT" sz="1200" b="0" strike="noStrike" spc="-1">
              <a:latin typeface="Arial"/>
            </a:endParaRPr>
          </a:p>
          <a:p>
            <a:pPr marL="352440" algn="ctr">
              <a:lnSpc>
                <a:spcPct val="100000"/>
              </a:lnSpc>
              <a:spcBef>
                <a:spcPts val="805"/>
              </a:spcBef>
            </a:pPr>
            <a:r>
              <a:rPr lang="it-IT" sz="1200" b="0" strike="noStrike" spc="-7">
                <a:solidFill>
                  <a:srgbClr val="FFFFFF"/>
                </a:solidFill>
                <a:latin typeface="Arial"/>
                <a:ea typeface="DejaVu Sans"/>
              </a:rPr>
              <a:t>email: </a:t>
            </a:r>
            <a:r>
              <a:rPr lang="it-IT" sz="1200" b="0" u="sng" strike="noStrike" spc="-7">
                <a:solidFill>
                  <a:srgbClr val="0563C1"/>
                </a:solidFill>
                <a:uFillTx/>
                <a:latin typeface="Arial"/>
                <a:ea typeface="DejaVu Sans"/>
                <a:hlinkClick r:id="rId2"/>
              </a:rPr>
              <a:t>info@lawefinance.com</a:t>
            </a:r>
            <a:r>
              <a:rPr lang="it-IT" sz="1200" b="0" strike="noStrike" spc="-7">
                <a:solidFill>
                  <a:srgbClr val="FFFFFF"/>
                </a:solidFill>
                <a:latin typeface="Arial"/>
                <a:ea typeface="DejaVu Sans"/>
              </a:rPr>
              <a:t> </a:t>
            </a:r>
            <a:endParaRPr lang="it-IT" sz="1200" b="0" strike="noStrike" spc="-1">
              <a:latin typeface="Arial"/>
            </a:endParaRPr>
          </a:p>
        </p:txBody>
      </p:sp>
      <p:sp>
        <p:nvSpPr>
          <p:cNvPr id="256" name="CustomShape 4"/>
          <p:cNvSpPr/>
          <p:nvPr/>
        </p:nvSpPr>
        <p:spPr>
          <a:xfrm>
            <a:off x="720" y="3313080"/>
            <a:ext cx="9142560" cy="360"/>
          </a:xfrm>
          <a:custGeom>
            <a:avLst/>
            <a:gdLst/>
            <a:ahLst/>
            <a:cxnLst/>
            <a:rect l="l" t="t" r="r" b="b"/>
            <a:pathLst>
              <a:path w="9143365">
                <a:moveTo>
                  <a:pt x="0" y="0"/>
                </a:moveTo>
                <a:lnTo>
                  <a:pt x="9143238" y="0"/>
                </a:lnTo>
              </a:path>
            </a:pathLst>
          </a:custGeom>
          <a:noFill/>
          <a:ln w="9000">
            <a:solidFill>
              <a:srgbClr val="E85F07"/>
            </a:solidFill>
            <a:round/>
          </a:ln>
        </p:spPr>
        <p:style>
          <a:lnRef idx="0">
            <a:scrgbClr r="0" g="0" b="0"/>
          </a:lnRef>
          <a:fillRef idx="0">
            <a:scrgbClr r="0" g="0" b="0"/>
          </a:fillRef>
          <a:effectRef idx="0">
            <a:scrgbClr r="0" g="0" b="0"/>
          </a:effectRef>
          <a:fontRef idx="minor"/>
        </p:style>
      </p:sp>
      <p:sp>
        <p:nvSpPr>
          <p:cNvPr id="257" name="CustomShape 5"/>
          <p:cNvSpPr/>
          <p:nvPr/>
        </p:nvSpPr>
        <p:spPr>
          <a:xfrm>
            <a:off x="720" y="1795320"/>
            <a:ext cx="9142560" cy="360"/>
          </a:xfrm>
          <a:custGeom>
            <a:avLst/>
            <a:gdLst/>
            <a:ahLst/>
            <a:cxnLst/>
            <a:rect l="l" t="t" r="r" b="b"/>
            <a:pathLst>
              <a:path w="9143365">
                <a:moveTo>
                  <a:pt x="9143238" y="0"/>
                </a:moveTo>
                <a:lnTo>
                  <a:pt x="0" y="0"/>
                </a:lnTo>
              </a:path>
            </a:pathLst>
          </a:custGeom>
          <a:noFill/>
          <a:ln w="9000">
            <a:solidFill>
              <a:srgbClr val="E85F07"/>
            </a:solidFill>
            <a:round/>
          </a:ln>
        </p:spPr>
        <p:style>
          <a:lnRef idx="0">
            <a:scrgbClr r="0" g="0" b="0"/>
          </a:lnRef>
          <a:fillRef idx="0">
            <a:scrgbClr r="0" g="0" b="0"/>
          </a:fillRef>
          <a:effectRef idx="0">
            <a:scrgbClr r="0" g="0" b="0"/>
          </a:effectRef>
          <a:fontRef idx="minor"/>
        </p:style>
      </p:sp>
      <p:pic>
        <p:nvPicPr>
          <p:cNvPr id="258" name="Immagine2"/>
          <p:cNvPicPr/>
          <p:nvPr/>
        </p:nvPicPr>
        <p:blipFill>
          <a:blip r:embed="rId3"/>
          <a:stretch/>
        </p:blipFill>
        <p:spPr>
          <a:xfrm>
            <a:off x="4038480" y="619560"/>
            <a:ext cx="1819080" cy="511200"/>
          </a:xfrm>
          <a:prstGeom prst="rect">
            <a:avLst/>
          </a:prstGeom>
          <a:ln>
            <a:noFill/>
          </a:ln>
        </p:spPr>
      </p:pic>
      <p:sp>
        <p:nvSpPr>
          <p:cNvPr id="259" name="CustomShape 6"/>
          <p:cNvSpPr/>
          <p:nvPr/>
        </p:nvSpPr>
        <p:spPr>
          <a:xfrm rot="5400000">
            <a:off x="336240" y="210600"/>
            <a:ext cx="3976560" cy="4647600"/>
          </a:xfrm>
          <a:prstGeom prst="triangle">
            <a:avLst>
              <a:gd name="adj" fmla="val 49802"/>
            </a:avLst>
          </a:prstGeom>
          <a:solidFill>
            <a:srgbClr val="FFC000">
              <a:alpha val="22000"/>
            </a:srgbClr>
          </a:solidFill>
          <a:ln>
            <a:noFill/>
          </a:ln>
        </p:spPr>
        <p:style>
          <a:lnRef idx="2">
            <a:schemeClr val="accent1">
              <a:shade val="50000"/>
            </a:schemeClr>
          </a:lnRef>
          <a:fillRef idx="1">
            <a:schemeClr val="accent1"/>
          </a:fillRef>
          <a:effectRef idx="0">
            <a:schemeClr val="accent1"/>
          </a:effectRef>
          <a:fontRef idx="minor"/>
        </p:style>
      </p:sp>
      <p:pic>
        <p:nvPicPr>
          <p:cNvPr id="260" name="Immagine 12"/>
          <p:cNvPicPr/>
          <p:nvPr/>
        </p:nvPicPr>
        <p:blipFill>
          <a:blip r:embed="rId4">
            <a:grayscl/>
          </a:blip>
          <a:stretch/>
        </p:blipFill>
        <p:spPr>
          <a:xfrm>
            <a:off x="360" y="1756080"/>
            <a:ext cx="9142920" cy="1708920"/>
          </a:xfrm>
          <a:prstGeom prst="rect">
            <a:avLst/>
          </a:prstGeom>
          <a:ln>
            <a:noFill/>
          </a:ln>
        </p:spPr>
      </p:pic>
    </p:spTree>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CustomShape 1"/>
          <p:cNvSpPr/>
          <p:nvPr/>
        </p:nvSpPr>
        <p:spPr>
          <a:xfrm>
            <a:off x="-22320" y="32760"/>
            <a:ext cx="5279400" cy="5142960"/>
          </a:xfrm>
          <a:prstGeom prst="rect">
            <a:avLst/>
          </a:prstGeom>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p:style>
      </p:sp>
      <p:sp>
        <p:nvSpPr>
          <p:cNvPr id="125" name="CustomShape 2"/>
          <p:cNvSpPr/>
          <p:nvPr/>
        </p:nvSpPr>
        <p:spPr>
          <a:xfrm>
            <a:off x="4592520" y="25920"/>
            <a:ext cx="4606560" cy="513576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p:style>
      </p:sp>
      <p:sp>
        <p:nvSpPr>
          <p:cNvPr id="126" name="CustomShape 3"/>
          <p:cNvSpPr/>
          <p:nvPr/>
        </p:nvSpPr>
        <p:spPr>
          <a:xfrm>
            <a:off x="672120" y="4705200"/>
            <a:ext cx="4965840" cy="411480"/>
          </a:xfrm>
          <a:custGeom>
            <a:avLst/>
            <a:gdLst/>
            <a:ahLst/>
            <a:cxnLst/>
            <a:rect l="l" t="t" r="r" b="b"/>
            <a:pathLst>
              <a:path w="3030220">
                <a:moveTo>
                  <a:pt x="0" y="0"/>
                </a:moveTo>
                <a:lnTo>
                  <a:pt x="3029712" y="0"/>
                </a:lnTo>
              </a:path>
            </a:pathLst>
          </a:custGeom>
          <a:noFill/>
          <a:ln w="15120">
            <a:solidFill>
              <a:srgbClr val="FF6600"/>
            </a:solidFill>
            <a:round/>
          </a:ln>
        </p:spPr>
        <p:style>
          <a:lnRef idx="0">
            <a:scrgbClr r="0" g="0" b="0"/>
          </a:lnRef>
          <a:fillRef idx="0">
            <a:scrgbClr r="0" g="0" b="0"/>
          </a:fillRef>
          <a:effectRef idx="0">
            <a:scrgbClr r="0" g="0" b="0"/>
          </a:effectRef>
          <a:fontRef idx="minor"/>
        </p:style>
      </p:sp>
      <p:sp>
        <p:nvSpPr>
          <p:cNvPr id="127" name="CustomShape 4"/>
          <p:cNvSpPr/>
          <p:nvPr/>
        </p:nvSpPr>
        <p:spPr>
          <a:xfrm>
            <a:off x="5562720" y="4704120"/>
            <a:ext cx="3276000" cy="45000"/>
          </a:xfrm>
          <a:custGeom>
            <a:avLst/>
            <a:gdLst/>
            <a:ahLst/>
            <a:cxnLst/>
            <a:rect l="l" t="t" r="r" b="b"/>
            <a:pathLst>
              <a:path w="3030220">
                <a:moveTo>
                  <a:pt x="0" y="0"/>
                </a:moveTo>
                <a:lnTo>
                  <a:pt x="3029712" y="0"/>
                </a:lnTo>
              </a:path>
            </a:pathLst>
          </a:custGeom>
          <a:noFill/>
          <a:ln w="15120">
            <a:solidFill>
              <a:schemeClr val="accent6">
                <a:lumMod val="75000"/>
              </a:schemeClr>
            </a:solidFill>
            <a:round/>
          </a:ln>
        </p:spPr>
        <p:style>
          <a:lnRef idx="0">
            <a:scrgbClr r="0" g="0" b="0"/>
          </a:lnRef>
          <a:fillRef idx="0">
            <a:scrgbClr r="0" g="0" b="0"/>
          </a:fillRef>
          <a:effectRef idx="0">
            <a:scrgbClr r="0" g="0" b="0"/>
          </a:effectRef>
          <a:fontRef idx="minor"/>
        </p:style>
      </p:sp>
      <p:pic>
        <p:nvPicPr>
          <p:cNvPr id="128" name="Immagine2"/>
          <p:cNvPicPr/>
          <p:nvPr/>
        </p:nvPicPr>
        <p:blipFill>
          <a:blip r:embed="rId2"/>
          <a:stretch/>
        </p:blipFill>
        <p:spPr>
          <a:xfrm>
            <a:off x="-22320" y="6840"/>
            <a:ext cx="9221400" cy="2313360"/>
          </a:xfrm>
          <a:prstGeom prst="rect">
            <a:avLst/>
          </a:prstGeom>
          <a:ln>
            <a:noFill/>
          </a:ln>
        </p:spPr>
      </p:pic>
      <p:sp>
        <p:nvSpPr>
          <p:cNvPr id="129" name="CustomShape 5"/>
          <p:cNvSpPr/>
          <p:nvPr/>
        </p:nvSpPr>
        <p:spPr>
          <a:xfrm>
            <a:off x="2382840" y="2674800"/>
            <a:ext cx="4474440" cy="1398960"/>
          </a:xfrm>
          <a:prstGeom prst="rect">
            <a:avLst/>
          </a:prstGeom>
          <a:noFill/>
          <a:ln w="9360">
            <a:noFill/>
          </a:ln>
        </p:spPr>
        <p:style>
          <a:lnRef idx="0">
            <a:scrgbClr r="0" g="0" b="0"/>
          </a:lnRef>
          <a:fillRef idx="0">
            <a:scrgbClr r="0" g="0" b="0"/>
          </a:fillRef>
          <a:effectRef idx="0">
            <a:scrgbClr r="0" g="0" b="0"/>
          </a:effectRef>
          <a:fontRef idx="minor"/>
        </p:style>
        <p:txBody>
          <a:bodyPr lIns="0" tIns="13320" rIns="0" bIns="0" anchor="ctr">
            <a:spAutoFit/>
          </a:bodyPr>
          <a:lstStyle/>
          <a:p>
            <a:pPr marL="12600" algn="ctr">
              <a:lnSpc>
                <a:spcPct val="100000"/>
              </a:lnSpc>
              <a:spcBef>
                <a:spcPts val="105"/>
              </a:spcBef>
            </a:pPr>
            <a:br/>
            <a:r>
              <a:rPr lang="it-IT" sz="3200" b="0" strike="noStrike" spc="-7">
                <a:solidFill>
                  <a:srgbClr val="FFFFFF"/>
                </a:solidFill>
                <a:latin typeface="Arial"/>
                <a:ea typeface="DejaVu Sans"/>
              </a:rPr>
              <a:t>REVERSE FACTORING</a:t>
            </a:r>
            <a:endParaRPr lang="it-IT" sz="3200" b="0" strike="noStrike" spc="-1">
              <a:latin typeface="Arial"/>
            </a:endParaRPr>
          </a:p>
          <a:p>
            <a:pPr marL="12600" algn="ctr">
              <a:lnSpc>
                <a:spcPct val="100000"/>
              </a:lnSpc>
              <a:spcBef>
                <a:spcPts val="105"/>
              </a:spcBef>
            </a:pPr>
            <a:r>
              <a:rPr lang="it-IT" sz="2000" b="0" i="1" strike="noStrike" spc="-7">
                <a:solidFill>
                  <a:srgbClr val="FFFFFF"/>
                </a:solidFill>
                <a:latin typeface="Arial"/>
                <a:ea typeface="DejaVu Sans"/>
              </a:rPr>
              <a:t>UNA IMPORTANTE OPPORTUNITA’ PER LE IMPRESE E LA PA</a:t>
            </a:r>
            <a:endParaRPr lang="it-IT" sz="2000" b="0" strike="noStrike" spc="-1">
              <a:latin typeface="Arial"/>
            </a:endParaRPr>
          </a:p>
        </p:txBody>
      </p:sp>
    </p:spTree>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CustomShape 1"/>
          <p:cNvSpPr/>
          <p:nvPr/>
        </p:nvSpPr>
        <p:spPr>
          <a:xfrm>
            <a:off x="672120" y="4705200"/>
            <a:ext cx="4602600" cy="532800"/>
          </a:xfrm>
          <a:custGeom>
            <a:avLst/>
            <a:gdLst/>
            <a:ahLst/>
            <a:cxnLst/>
            <a:rect l="l" t="t" r="r" b="b"/>
            <a:pathLst>
              <a:path w="3030220">
                <a:moveTo>
                  <a:pt x="0" y="0"/>
                </a:moveTo>
                <a:lnTo>
                  <a:pt x="3029712" y="0"/>
                </a:lnTo>
              </a:path>
            </a:pathLst>
          </a:custGeom>
          <a:noFill/>
          <a:ln w="15120">
            <a:solidFill>
              <a:srgbClr val="FF6600"/>
            </a:solidFill>
            <a:round/>
          </a:ln>
        </p:spPr>
        <p:style>
          <a:lnRef idx="0">
            <a:scrgbClr r="0" g="0" b="0"/>
          </a:lnRef>
          <a:fillRef idx="0">
            <a:scrgbClr r="0" g="0" b="0"/>
          </a:fillRef>
          <a:effectRef idx="0">
            <a:scrgbClr r="0" g="0" b="0"/>
          </a:effectRef>
          <a:fontRef idx="minor"/>
        </p:style>
      </p:sp>
      <p:sp>
        <p:nvSpPr>
          <p:cNvPr id="131" name="CustomShape 2"/>
          <p:cNvSpPr/>
          <p:nvPr/>
        </p:nvSpPr>
        <p:spPr>
          <a:xfrm>
            <a:off x="7699320" y="4505040"/>
            <a:ext cx="333360" cy="340920"/>
          </a:xfrm>
          <a:custGeom>
            <a:avLst/>
            <a:gdLst/>
            <a:ahLst/>
            <a:cxnLst/>
            <a:rect l="l" t="t" r="r" b="b"/>
            <a:pathLst>
              <a:path w="334009" h="341629">
                <a:moveTo>
                  <a:pt x="166877" y="0"/>
                </a:moveTo>
                <a:lnTo>
                  <a:pt x="122502" y="6096"/>
                </a:lnTo>
                <a:lnTo>
                  <a:pt x="82634" y="23303"/>
                </a:lnTo>
                <a:lnTo>
                  <a:pt x="48863" y="49991"/>
                </a:lnTo>
                <a:lnTo>
                  <a:pt x="22775" y="84536"/>
                </a:lnTo>
                <a:lnTo>
                  <a:pt x="5958" y="125311"/>
                </a:lnTo>
                <a:lnTo>
                  <a:pt x="0" y="170687"/>
                </a:lnTo>
                <a:lnTo>
                  <a:pt x="5958" y="216064"/>
                </a:lnTo>
                <a:lnTo>
                  <a:pt x="22775" y="256839"/>
                </a:lnTo>
                <a:lnTo>
                  <a:pt x="48863" y="291384"/>
                </a:lnTo>
                <a:lnTo>
                  <a:pt x="82634" y="318072"/>
                </a:lnTo>
                <a:lnTo>
                  <a:pt x="122502" y="335279"/>
                </a:lnTo>
                <a:lnTo>
                  <a:pt x="166877" y="341375"/>
                </a:lnTo>
                <a:lnTo>
                  <a:pt x="211253" y="335279"/>
                </a:lnTo>
                <a:lnTo>
                  <a:pt x="251121" y="318072"/>
                </a:lnTo>
                <a:lnTo>
                  <a:pt x="284892" y="291384"/>
                </a:lnTo>
                <a:lnTo>
                  <a:pt x="310980" y="256839"/>
                </a:lnTo>
                <a:lnTo>
                  <a:pt x="327797" y="216064"/>
                </a:lnTo>
                <a:lnTo>
                  <a:pt x="333755" y="170687"/>
                </a:lnTo>
                <a:lnTo>
                  <a:pt x="327797" y="125311"/>
                </a:lnTo>
                <a:lnTo>
                  <a:pt x="310980" y="84536"/>
                </a:lnTo>
                <a:lnTo>
                  <a:pt x="284892" y="49991"/>
                </a:lnTo>
                <a:lnTo>
                  <a:pt x="251121" y="23303"/>
                </a:lnTo>
                <a:lnTo>
                  <a:pt x="211253" y="6096"/>
                </a:lnTo>
                <a:lnTo>
                  <a:pt x="166877" y="0"/>
                </a:ln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32" name="CustomShape 3"/>
          <p:cNvSpPr/>
          <p:nvPr/>
        </p:nvSpPr>
        <p:spPr>
          <a:xfrm>
            <a:off x="7699320" y="4505040"/>
            <a:ext cx="333360" cy="340920"/>
          </a:xfrm>
          <a:custGeom>
            <a:avLst/>
            <a:gdLst/>
            <a:ahLst/>
            <a:cxnLst/>
            <a:rect l="l" t="t" r="r" b="b"/>
            <a:pathLst>
              <a:path w="334009" h="341629">
                <a:moveTo>
                  <a:pt x="0" y="170687"/>
                </a:moveTo>
                <a:lnTo>
                  <a:pt x="5958" y="125311"/>
                </a:lnTo>
                <a:lnTo>
                  <a:pt x="22775" y="84536"/>
                </a:lnTo>
                <a:lnTo>
                  <a:pt x="48863" y="49991"/>
                </a:lnTo>
                <a:lnTo>
                  <a:pt x="82634" y="23303"/>
                </a:lnTo>
                <a:lnTo>
                  <a:pt x="122502" y="6096"/>
                </a:lnTo>
                <a:lnTo>
                  <a:pt x="166877" y="0"/>
                </a:lnTo>
                <a:lnTo>
                  <a:pt x="211253" y="6096"/>
                </a:lnTo>
                <a:lnTo>
                  <a:pt x="251121" y="23303"/>
                </a:lnTo>
                <a:lnTo>
                  <a:pt x="284892" y="49991"/>
                </a:lnTo>
                <a:lnTo>
                  <a:pt x="310980" y="84536"/>
                </a:lnTo>
                <a:lnTo>
                  <a:pt x="327797" y="125311"/>
                </a:lnTo>
                <a:lnTo>
                  <a:pt x="333755" y="170687"/>
                </a:lnTo>
                <a:lnTo>
                  <a:pt x="327797" y="216064"/>
                </a:lnTo>
                <a:lnTo>
                  <a:pt x="310980" y="256839"/>
                </a:lnTo>
                <a:lnTo>
                  <a:pt x="284892" y="291384"/>
                </a:lnTo>
                <a:lnTo>
                  <a:pt x="251121" y="318072"/>
                </a:lnTo>
                <a:lnTo>
                  <a:pt x="211253" y="335279"/>
                </a:lnTo>
                <a:lnTo>
                  <a:pt x="166877" y="341375"/>
                </a:lnTo>
                <a:lnTo>
                  <a:pt x="122502" y="335279"/>
                </a:lnTo>
                <a:lnTo>
                  <a:pt x="82634" y="318072"/>
                </a:lnTo>
                <a:lnTo>
                  <a:pt x="48863" y="291384"/>
                </a:lnTo>
                <a:lnTo>
                  <a:pt x="22775" y="256839"/>
                </a:lnTo>
                <a:lnTo>
                  <a:pt x="5958" y="216064"/>
                </a:lnTo>
                <a:lnTo>
                  <a:pt x="0" y="170687"/>
                </a:lnTo>
                <a:close/>
              </a:path>
            </a:pathLst>
          </a:custGeom>
          <a:noFill/>
          <a:ln w="12240">
            <a:solidFill>
              <a:srgbClr val="FFFFFF"/>
            </a:solidFill>
            <a:round/>
          </a:ln>
        </p:spPr>
        <p:style>
          <a:lnRef idx="0">
            <a:scrgbClr r="0" g="0" b="0"/>
          </a:lnRef>
          <a:fillRef idx="0">
            <a:scrgbClr r="0" g="0" b="0"/>
          </a:fillRef>
          <a:effectRef idx="0">
            <a:scrgbClr r="0" g="0" b="0"/>
          </a:effectRef>
          <a:fontRef idx="minor"/>
        </p:style>
      </p:sp>
      <p:sp>
        <p:nvSpPr>
          <p:cNvPr id="133" name="CustomShape 4"/>
          <p:cNvSpPr/>
          <p:nvPr/>
        </p:nvSpPr>
        <p:spPr>
          <a:xfrm>
            <a:off x="5373000" y="3202560"/>
            <a:ext cx="3015000" cy="29829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oAutofit/>
          </a:bodyPr>
          <a:lstStyle/>
          <a:p>
            <a:pPr marL="12600" algn="r">
              <a:lnSpc>
                <a:spcPts val="1046"/>
              </a:lnSpc>
              <a:tabLst>
                <a:tab pos="2448720" algn="l"/>
                <a:tab pos="2989440" algn="l"/>
              </a:tabLst>
            </a:pPr>
            <a:r>
              <a:rPr lang="it-IT" sz="1000" b="0" strike="sngStrike" spc="-7">
                <a:solidFill>
                  <a:srgbClr val="8B8B8B"/>
                </a:solidFill>
                <a:latin typeface="Calibri"/>
              </a:rPr>
              <a:t> </a:t>
            </a:r>
            <a:endParaRPr lang="it-IT" sz="1000" b="0" strike="noStrike" spc="-1">
              <a:latin typeface="Arial"/>
            </a:endParaRPr>
          </a:p>
        </p:txBody>
      </p:sp>
      <p:sp>
        <p:nvSpPr>
          <p:cNvPr id="134" name="CustomShape 5"/>
          <p:cNvSpPr/>
          <p:nvPr/>
        </p:nvSpPr>
        <p:spPr>
          <a:xfrm>
            <a:off x="5275440" y="4705200"/>
            <a:ext cx="3029400" cy="360"/>
          </a:xfrm>
          <a:custGeom>
            <a:avLst/>
            <a:gdLst/>
            <a:ahLst/>
            <a:cxnLst/>
            <a:rect l="l" t="t" r="r" b="b"/>
            <a:pathLst>
              <a:path w="3030220">
                <a:moveTo>
                  <a:pt x="0" y="0"/>
                </a:moveTo>
                <a:lnTo>
                  <a:pt x="3029712" y="0"/>
                </a:lnTo>
              </a:path>
            </a:pathLst>
          </a:custGeom>
          <a:noFill/>
          <a:ln w="15120">
            <a:solidFill>
              <a:srgbClr val="FF6600"/>
            </a:solidFill>
            <a:round/>
          </a:ln>
        </p:spPr>
        <p:style>
          <a:lnRef idx="0">
            <a:scrgbClr r="0" g="0" b="0"/>
          </a:lnRef>
          <a:fillRef idx="0">
            <a:scrgbClr r="0" g="0" b="0"/>
          </a:fillRef>
          <a:effectRef idx="0">
            <a:scrgbClr r="0" g="0" b="0"/>
          </a:effectRef>
          <a:fontRef idx="minor"/>
        </p:style>
      </p:sp>
      <p:sp>
        <p:nvSpPr>
          <p:cNvPr id="135" name="CustomShape 6"/>
          <p:cNvSpPr/>
          <p:nvPr/>
        </p:nvSpPr>
        <p:spPr>
          <a:xfrm>
            <a:off x="2344320" y="666720"/>
            <a:ext cx="4894200" cy="364320"/>
          </a:xfrm>
          <a:prstGeom prst="rect">
            <a:avLst/>
          </a:prstGeom>
          <a:solidFill>
            <a:schemeClr val="tx2">
              <a:lumMod val="50000"/>
            </a:schemeClr>
          </a:solid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spcBef>
                <a:spcPts val="601"/>
              </a:spcBef>
              <a:spcAft>
                <a:spcPts val="601"/>
              </a:spcAft>
            </a:pPr>
            <a:r>
              <a:rPr lang="it-IT" sz="1800" b="1" strike="noStrike" spc="-1">
                <a:solidFill>
                  <a:srgbClr val="FFFFFF"/>
                </a:solidFill>
                <a:latin typeface="Calibri"/>
                <a:ea typeface="DejaVu Sans"/>
              </a:rPr>
              <a:t>DESCRIZIONE DELL’OPERAZIONE</a:t>
            </a:r>
            <a:endParaRPr lang="it-IT" sz="1800" b="0" strike="noStrike" spc="-1">
              <a:latin typeface="Arial"/>
            </a:endParaRPr>
          </a:p>
        </p:txBody>
      </p:sp>
      <p:sp>
        <p:nvSpPr>
          <p:cNvPr id="136" name="CustomShape 7"/>
          <p:cNvSpPr/>
          <p:nvPr/>
        </p:nvSpPr>
        <p:spPr>
          <a:xfrm>
            <a:off x="4114800" y="359640"/>
            <a:ext cx="1523160" cy="377280"/>
          </a:xfrm>
          <a:prstGeom prst="rect">
            <a:avLst/>
          </a:prstGeom>
          <a:noFill/>
          <a:ln>
            <a:noFill/>
          </a:ln>
        </p:spPr>
        <p:style>
          <a:lnRef idx="0">
            <a:scrgbClr r="0" g="0" b="0"/>
          </a:lnRef>
          <a:fillRef idx="0">
            <a:scrgbClr r="0" g="0" b="0"/>
          </a:fillRef>
          <a:effectRef idx="0">
            <a:scrgbClr r="0" g="0" b="0"/>
          </a:effectRef>
          <a:fontRef idx="minor"/>
        </p:style>
        <p:txBody>
          <a:bodyPr lIns="0" tIns="12600" rIns="0" bIns="0">
            <a:spAutoFit/>
          </a:bodyPr>
          <a:lstStyle/>
          <a:p>
            <a:pPr marL="12600">
              <a:lnSpc>
                <a:spcPct val="100000"/>
              </a:lnSpc>
              <a:spcBef>
                <a:spcPts val="99"/>
              </a:spcBef>
              <a:tabLst>
                <a:tab pos="2379240" algn="l"/>
                <a:tab pos="4662720" algn="l"/>
              </a:tabLst>
            </a:pPr>
            <a:r>
              <a:rPr lang="it-IT" sz="1200" b="0" strike="noStrike" spc="-12">
                <a:solidFill>
                  <a:srgbClr val="001F5F"/>
                </a:solidFill>
                <a:latin typeface="Calibri"/>
                <a:ea typeface="DejaVu Sans"/>
              </a:rPr>
              <a:t>REVERSE FACTORING</a:t>
            </a:r>
            <a:endParaRPr lang="it-IT" sz="1200" b="0" strike="noStrike" spc="-1">
              <a:latin typeface="Arial"/>
            </a:endParaRPr>
          </a:p>
        </p:txBody>
      </p:sp>
      <p:sp>
        <p:nvSpPr>
          <p:cNvPr id="137" name="CustomShape 8"/>
          <p:cNvSpPr/>
          <p:nvPr/>
        </p:nvSpPr>
        <p:spPr>
          <a:xfrm>
            <a:off x="1947600" y="455760"/>
            <a:ext cx="1861920" cy="108000"/>
          </a:xfrm>
          <a:custGeom>
            <a:avLst/>
            <a:gdLst/>
            <a:ahLst/>
            <a:cxnLst/>
            <a:rect l="l" t="t" r="r" b="b"/>
            <a:pathLst>
              <a:path w="3030220">
                <a:moveTo>
                  <a:pt x="0" y="0"/>
                </a:moveTo>
                <a:lnTo>
                  <a:pt x="3029712" y="0"/>
                </a:lnTo>
              </a:path>
            </a:pathLst>
          </a:custGeom>
          <a:noFill/>
          <a:ln w="15120">
            <a:solidFill>
              <a:srgbClr val="FF6600"/>
            </a:solidFill>
            <a:round/>
          </a:ln>
        </p:spPr>
        <p:style>
          <a:lnRef idx="0">
            <a:scrgbClr r="0" g="0" b="0"/>
          </a:lnRef>
          <a:fillRef idx="0">
            <a:scrgbClr r="0" g="0" b="0"/>
          </a:fillRef>
          <a:effectRef idx="0">
            <a:scrgbClr r="0" g="0" b="0"/>
          </a:effectRef>
          <a:fontRef idx="minor"/>
        </p:style>
      </p:sp>
      <p:sp>
        <p:nvSpPr>
          <p:cNvPr id="138" name="CustomShape 9"/>
          <p:cNvSpPr/>
          <p:nvPr/>
        </p:nvSpPr>
        <p:spPr>
          <a:xfrm flipV="1">
            <a:off x="5715000" y="383040"/>
            <a:ext cx="2115000" cy="72000"/>
          </a:xfrm>
          <a:custGeom>
            <a:avLst/>
            <a:gdLst/>
            <a:ahLst/>
            <a:cxnLst/>
            <a:rect l="l" t="t" r="r" b="b"/>
            <a:pathLst>
              <a:path w="3030220">
                <a:moveTo>
                  <a:pt x="0" y="0"/>
                </a:moveTo>
                <a:lnTo>
                  <a:pt x="3029712" y="0"/>
                </a:lnTo>
              </a:path>
            </a:pathLst>
          </a:custGeom>
          <a:noFill/>
          <a:ln w="15120">
            <a:solidFill>
              <a:srgbClr val="FF6600"/>
            </a:solidFill>
            <a:round/>
          </a:ln>
        </p:spPr>
        <p:style>
          <a:lnRef idx="0">
            <a:scrgbClr r="0" g="0" b="0"/>
          </a:lnRef>
          <a:fillRef idx="0">
            <a:scrgbClr r="0" g="0" b="0"/>
          </a:fillRef>
          <a:effectRef idx="0">
            <a:scrgbClr r="0" g="0" b="0"/>
          </a:effectRef>
          <a:fontRef idx="minor"/>
        </p:style>
      </p:sp>
      <p:sp>
        <p:nvSpPr>
          <p:cNvPr id="139" name="CustomShape 10"/>
          <p:cNvSpPr/>
          <p:nvPr/>
        </p:nvSpPr>
        <p:spPr>
          <a:xfrm>
            <a:off x="533520" y="361800"/>
            <a:ext cx="1337040" cy="382320"/>
          </a:xfrm>
          <a:prstGeom prst="rect">
            <a:avLst/>
          </a:prstGeom>
          <a:noFill/>
          <a:ln w="15120">
            <a:solidFill>
              <a:srgbClr val="FF6600"/>
            </a:solidFill>
            <a:round/>
          </a:ln>
        </p:spPr>
        <p:style>
          <a:lnRef idx="0">
            <a:scrgbClr r="0" g="0" b="0"/>
          </a:lnRef>
          <a:fillRef idx="0">
            <a:scrgbClr r="0" g="0" b="0"/>
          </a:fillRef>
          <a:effectRef idx="0">
            <a:scrgbClr r="0" g="0" b="0"/>
          </a:effectRef>
          <a:fontRef idx="minor"/>
        </p:style>
        <p:txBody>
          <a:bodyPr lIns="0" tIns="17640" rIns="0" bIns="0">
            <a:spAutoFit/>
          </a:bodyPr>
          <a:lstStyle/>
          <a:p>
            <a:pPr marL="165240" algn="ctr">
              <a:lnSpc>
                <a:spcPct val="100000"/>
              </a:lnSpc>
              <a:spcBef>
                <a:spcPts val="139"/>
              </a:spcBef>
            </a:pPr>
            <a:r>
              <a:rPr lang="it-IT" sz="1200" b="1" strike="noStrike" spc="-21">
                <a:solidFill>
                  <a:srgbClr val="001F5F"/>
                </a:solidFill>
                <a:latin typeface="Calibri"/>
                <a:ea typeface="DejaVu Sans"/>
              </a:rPr>
              <a:t>L’OPERAZIONE</a:t>
            </a:r>
            <a:endParaRPr lang="it-IT" sz="1200" b="0" strike="noStrike" spc="-1">
              <a:latin typeface="Arial"/>
            </a:endParaRPr>
          </a:p>
        </p:txBody>
      </p:sp>
      <p:sp>
        <p:nvSpPr>
          <p:cNvPr id="140" name="CustomShape 11"/>
          <p:cNvSpPr/>
          <p:nvPr/>
        </p:nvSpPr>
        <p:spPr>
          <a:xfrm>
            <a:off x="741600" y="1276200"/>
            <a:ext cx="7715880" cy="2930040"/>
          </a:xfrm>
          <a:prstGeom prst="rect">
            <a:avLst/>
          </a:prstGeom>
          <a:solidFill>
            <a:schemeClr val="bg1">
              <a:lumMod val="85000"/>
            </a:schemeClr>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marL="266760">
              <a:lnSpc>
                <a:spcPts val="2299"/>
              </a:lnSpc>
            </a:pPr>
            <a:br/>
            <a:r>
              <a:rPr lang="it-IT" sz="1600" b="1" strike="noStrike" spc="-1">
                <a:solidFill>
                  <a:srgbClr val="002060"/>
                </a:solidFill>
                <a:latin typeface="Calibri"/>
                <a:ea typeface="DejaVu Sans"/>
              </a:rPr>
              <a:t>Il Reverse Factoring</a:t>
            </a:r>
            <a:r>
              <a:rPr lang="it-IT" sz="1600" b="0" strike="noStrike" spc="-1">
                <a:solidFill>
                  <a:srgbClr val="002060"/>
                </a:solidFill>
                <a:latin typeface="Calibri"/>
                <a:ea typeface="DejaVu Sans"/>
              </a:rPr>
              <a:t> è un contratto che prevede l’inversione della logica applicata nel factoring tradizionale. </a:t>
            </a:r>
            <a:endParaRPr lang="it-IT" sz="1600" b="0" strike="noStrike" spc="-1">
              <a:latin typeface="Arial"/>
            </a:endParaRPr>
          </a:p>
          <a:p>
            <a:pPr marL="266760" algn="just">
              <a:lnSpc>
                <a:spcPct val="150000"/>
              </a:lnSpc>
            </a:pPr>
            <a:r>
              <a:rPr lang="it-IT" sz="1600" b="0" strike="noStrike" spc="-1">
                <a:solidFill>
                  <a:srgbClr val="002060"/>
                </a:solidFill>
                <a:latin typeface="Calibri"/>
                <a:ea typeface="DejaVu Sans"/>
              </a:rPr>
              <a:t>Pensato per le imprese che hanno significativi volumi di acquisti e desiderano un’assistenza completa per la gestione dei debiti di fornitura, il reverse factoring prevede che l’operazione di cessione dei crediti avvenga, a differenza di quanto accade nel factoring tradizionale, </a:t>
            </a:r>
            <a:r>
              <a:rPr lang="it-IT" sz="1600" b="1" strike="noStrike" spc="-1">
                <a:solidFill>
                  <a:srgbClr val="002060"/>
                </a:solidFill>
                <a:latin typeface="Calibri"/>
                <a:ea typeface="DejaVu Sans"/>
              </a:rPr>
              <a:t>su input dell’impresa debitrice.</a:t>
            </a:r>
            <a:endParaRPr lang="it-IT" sz="1600" b="0" strike="noStrike" spc="-1">
              <a:latin typeface="Arial"/>
            </a:endParaRPr>
          </a:p>
          <a:p>
            <a:pPr marL="266760" algn="just">
              <a:lnSpc>
                <a:spcPct val="150000"/>
              </a:lnSpc>
            </a:pPr>
            <a:r>
              <a:rPr lang="it-IT" sz="1600" b="0" strike="noStrike" spc="-1">
                <a:solidFill>
                  <a:srgbClr val="002060"/>
                </a:solidFill>
                <a:latin typeface="Calibri"/>
                <a:ea typeface="DejaVu Sans"/>
              </a:rPr>
              <a:t> </a:t>
            </a:r>
            <a:r>
              <a:rPr lang="it-IT" sz="1600" b="1" strike="noStrike" spc="-1">
                <a:solidFill>
                  <a:srgbClr val="002060"/>
                </a:solidFill>
                <a:latin typeface="Calibri"/>
                <a:ea typeface="DejaVu Sans"/>
              </a:rPr>
              <a:t>Il reverse factoring </a:t>
            </a:r>
            <a:r>
              <a:rPr lang="it-IT" sz="1600" b="0" strike="noStrike" spc="-1">
                <a:solidFill>
                  <a:srgbClr val="002060"/>
                </a:solidFill>
                <a:latin typeface="Calibri"/>
                <a:ea typeface="DejaVu Sans"/>
              </a:rPr>
              <a:t>è lo strumento ideale a disposizione dell’acquirente (debitore) per supportare i propri fornitori strategici  e regolarizzare la tempistica dei pagamenti.</a:t>
            </a:r>
            <a:endParaRPr lang="it-IT" sz="1600" b="0" strike="noStrike" spc="-1">
              <a:latin typeface="Arial"/>
            </a:endParaRPr>
          </a:p>
          <a:p>
            <a:pPr marL="266760">
              <a:lnSpc>
                <a:spcPts val="2299"/>
              </a:lnSpc>
            </a:pPr>
            <a:endParaRPr lang="it-IT" sz="1600" b="0" strike="noStrike" spc="-1">
              <a:latin typeface="Arial"/>
            </a:endParaRPr>
          </a:p>
        </p:txBody>
      </p:sp>
    </p:spTree>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CustomShape 1"/>
          <p:cNvSpPr/>
          <p:nvPr/>
        </p:nvSpPr>
        <p:spPr>
          <a:xfrm>
            <a:off x="672120" y="4705200"/>
            <a:ext cx="4700160" cy="456480"/>
          </a:xfrm>
          <a:custGeom>
            <a:avLst/>
            <a:gdLst/>
            <a:ahLst/>
            <a:cxnLst/>
            <a:rect l="l" t="t" r="r" b="b"/>
            <a:pathLst>
              <a:path w="3030220">
                <a:moveTo>
                  <a:pt x="0" y="0"/>
                </a:moveTo>
                <a:lnTo>
                  <a:pt x="3029712" y="0"/>
                </a:lnTo>
              </a:path>
            </a:pathLst>
          </a:custGeom>
          <a:noFill/>
          <a:ln w="15120">
            <a:solidFill>
              <a:srgbClr val="FF6600"/>
            </a:solidFill>
            <a:round/>
          </a:ln>
        </p:spPr>
        <p:style>
          <a:lnRef idx="0">
            <a:scrgbClr r="0" g="0" b="0"/>
          </a:lnRef>
          <a:fillRef idx="0">
            <a:scrgbClr r="0" g="0" b="0"/>
          </a:fillRef>
          <a:effectRef idx="0">
            <a:scrgbClr r="0" g="0" b="0"/>
          </a:effectRef>
          <a:fontRef idx="minor"/>
        </p:style>
      </p:sp>
      <p:sp>
        <p:nvSpPr>
          <p:cNvPr id="142" name="CustomShape 2"/>
          <p:cNvSpPr/>
          <p:nvPr/>
        </p:nvSpPr>
        <p:spPr>
          <a:xfrm>
            <a:off x="7699320" y="4505040"/>
            <a:ext cx="333360" cy="340920"/>
          </a:xfrm>
          <a:custGeom>
            <a:avLst/>
            <a:gdLst/>
            <a:ahLst/>
            <a:cxnLst/>
            <a:rect l="l" t="t" r="r" b="b"/>
            <a:pathLst>
              <a:path w="334009" h="341629">
                <a:moveTo>
                  <a:pt x="166877" y="0"/>
                </a:moveTo>
                <a:lnTo>
                  <a:pt x="122502" y="6096"/>
                </a:lnTo>
                <a:lnTo>
                  <a:pt x="82634" y="23303"/>
                </a:lnTo>
                <a:lnTo>
                  <a:pt x="48863" y="49991"/>
                </a:lnTo>
                <a:lnTo>
                  <a:pt x="22775" y="84536"/>
                </a:lnTo>
                <a:lnTo>
                  <a:pt x="5958" y="125311"/>
                </a:lnTo>
                <a:lnTo>
                  <a:pt x="0" y="170687"/>
                </a:lnTo>
                <a:lnTo>
                  <a:pt x="5958" y="216064"/>
                </a:lnTo>
                <a:lnTo>
                  <a:pt x="22775" y="256839"/>
                </a:lnTo>
                <a:lnTo>
                  <a:pt x="48863" y="291384"/>
                </a:lnTo>
                <a:lnTo>
                  <a:pt x="82634" y="318072"/>
                </a:lnTo>
                <a:lnTo>
                  <a:pt x="122502" y="335279"/>
                </a:lnTo>
                <a:lnTo>
                  <a:pt x="166877" y="341375"/>
                </a:lnTo>
                <a:lnTo>
                  <a:pt x="211253" y="335279"/>
                </a:lnTo>
                <a:lnTo>
                  <a:pt x="251121" y="318072"/>
                </a:lnTo>
                <a:lnTo>
                  <a:pt x="284892" y="291384"/>
                </a:lnTo>
                <a:lnTo>
                  <a:pt x="310980" y="256839"/>
                </a:lnTo>
                <a:lnTo>
                  <a:pt x="327797" y="216064"/>
                </a:lnTo>
                <a:lnTo>
                  <a:pt x="333755" y="170687"/>
                </a:lnTo>
                <a:lnTo>
                  <a:pt x="327797" y="125311"/>
                </a:lnTo>
                <a:lnTo>
                  <a:pt x="310980" y="84536"/>
                </a:lnTo>
                <a:lnTo>
                  <a:pt x="284892" y="49991"/>
                </a:lnTo>
                <a:lnTo>
                  <a:pt x="251121" y="23303"/>
                </a:lnTo>
                <a:lnTo>
                  <a:pt x="211253" y="6096"/>
                </a:lnTo>
                <a:lnTo>
                  <a:pt x="166877" y="0"/>
                </a:ln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43" name="CustomShape 3"/>
          <p:cNvSpPr/>
          <p:nvPr/>
        </p:nvSpPr>
        <p:spPr>
          <a:xfrm>
            <a:off x="7699320" y="4505040"/>
            <a:ext cx="333360" cy="340920"/>
          </a:xfrm>
          <a:custGeom>
            <a:avLst/>
            <a:gdLst/>
            <a:ahLst/>
            <a:cxnLst/>
            <a:rect l="l" t="t" r="r" b="b"/>
            <a:pathLst>
              <a:path w="334009" h="341629">
                <a:moveTo>
                  <a:pt x="0" y="170687"/>
                </a:moveTo>
                <a:lnTo>
                  <a:pt x="5958" y="125311"/>
                </a:lnTo>
                <a:lnTo>
                  <a:pt x="22775" y="84536"/>
                </a:lnTo>
                <a:lnTo>
                  <a:pt x="48863" y="49991"/>
                </a:lnTo>
                <a:lnTo>
                  <a:pt x="82634" y="23303"/>
                </a:lnTo>
                <a:lnTo>
                  <a:pt x="122502" y="6096"/>
                </a:lnTo>
                <a:lnTo>
                  <a:pt x="166877" y="0"/>
                </a:lnTo>
                <a:lnTo>
                  <a:pt x="211253" y="6096"/>
                </a:lnTo>
                <a:lnTo>
                  <a:pt x="251121" y="23303"/>
                </a:lnTo>
                <a:lnTo>
                  <a:pt x="284892" y="49991"/>
                </a:lnTo>
                <a:lnTo>
                  <a:pt x="310980" y="84536"/>
                </a:lnTo>
                <a:lnTo>
                  <a:pt x="327797" y="125311"/>
                </a:lnTo>
                <a:lnTo>
                  <a:pt x="333755" y="170687"/>
                </a:lnTo>
                <a:lnTo>
                  <a:pt x="327797" y="216064"/>
                </a:lnTo>
                <a:lnTo>
                  <a:pt x="310980" y="256839"/>
                </a:lnTo>
                <a:lnTo>
                  <a:pt x="284892" y="291384"/>
                </a:lnTo>
                <a:lnTo>
                  <a:pt x="251121" y="318072"/>
                </a:lnTo>
                <a:lnTo>
                  <a:pt x="211253" y="335279"/>
                </a:lnTo>
                <a:lnTo>
                  <a:pt x="166877" y="341375"/>
                </a:lnTo>
                <a:lnTo>
                  <a:pt x="122502" y="335279"/>
                </a:lnTo>
                <a:lnTo>
                  <a:pt x="82634" y="318072"/>
                </a:lnTo>
                <a:lnTo>
                  <a:pt x="48863" y="291384"/>
                </a:lnTo>
                <a:lnTo>
                  <a:pt x="22775" y="256839"/>
                </a:lnTo>
                <a:lnTo>
                  <a:pt x="5958" y="216064"/>
                </a:lnTo>
                <a:lnTo>
                  <a:pt x="0" y="170687"/>
                </a:lnTo>
                <a:close/>
              </a:path>
            </a:pathLst>
          </a:custGeom>
          <a:noFill/>
          <a:ln w="12240">
            <a:solidFill>
              <a:srgbClr val="FFFFFF"/>
            </a:solidFill>
            <a:round/>
          </a:ln>
        </p:spPr>
        <p:style>
          <a:lnRef idx="0">
            <a:scrgbClr r="0" g="0" b="0"/>
          </a:lnRef>
          <a:fillRef idx="0">
            <a:scrgbClr r="0" g="0" b="0"/>
          </a:fillRef>
          <a:effectRef idx="0">
            <a:scrgbClr r="0" g="0" b="0"/>
          </a:effectRef>
          <a:fontRef idx="minor"/>
        </p:style>
      </p:sp>
      <p:sp>
        <p:nvSpPr>
          <p:cNvPr id="144" name="CustomShape 4"/>
          <p:cNvSpPr/>
          <p:nvPr/>
        </p:nvSpPr>
        <p:spPr>
          <a:xfrm>
            <a:off x="5373000" y="3202560"/>
            <a:ext cx="3015000" cy="29829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oAutofit/>
          </a:bodyPr>
          <a:lstStyle/>
          <a:p>
            <a:pPr marL="12600" algn="r">
              <a:lnSpc>
                <a:spcPts val="1046"/>
              </a:lnSpc>
              <a:tabLst>
                <a:tab pos="2448720" algn="l"/>
                <a:tab pos="2989440" algn="l"/>
              </a:tabLst>
            </a:pPr>
            <a:r>
              <a:rPr lang="it-IT" sz="1000" b="0" strike="sngStrike" spc="-7">
                <a:solidFill>
                  <a:srgbClr val="8B8B8B"/>
                </a:solidFill>
                <a:latin typeface="Calibri"/>
              </a:rPr>
              <a:t> </a:t>
            </a:r>
            <a:endParaRPr lang="it-IT" sz="1000" b="0" strike="noStrike" spc="-1">
              <a:latin typeface="Arial"/>
            </a:endParaRPr>
          </a:p>
        </p:txBody>
      </p:sp>
      <p:sp>
        <p:nvSpPr>
          <p:cNvPr id="145" name="CustomShape 5"/>
          <p:cNvSpPr/>
          <p:nvPr/>
        </p:nvSpPr>
        <p:spPr>
          <a:xfrm>
            <a:off x="5275440" y="4705200"/>
            <a:ext cx="3029400" cy="360"/>
          </a:xfrm>
          <a:custGeom>
            <a:avLst/>
            <a:gdLst/>
            <a:ahLst/>
            <a:cxnLst/>
            <a:rect l="l" t="t" r="r" b="b"/>
            <a:pathLst>
              <a:path w="3030220">
                <a:moveTo>
                  <a:pt x="0" y="0"/>
                </a:moveTo>
                <a:lnTo>
                  <a:pt x="3029712" y="0"/>
                </a:lnTo>
              </a:path>
            </a:pathLst>
          </a:custGeom>
          <a:noFill/>
          <a:ln w="15120">
            <a:solidFill>
              <a:srgbClr val="FF6600"/>
            </a:solidFill>
            <a:round/>
          </a:ln>
        </p:spPr>
        <p:style>
          <a:lnRef idx="0">
            <a:scrgbClr r="0" g="0" b="0"/>
          </a:lnRef>
          <a:fillRef idx="0">
            <a:scrgbClr r="0" g="0" b="0"/>
          </a:fillRef>
          <a:effectRef idx="0">
            <a:scrgbClr r="0" g="0" b="0"/>
          </a:effectRef>
          <a:fontRef idx="minor"/>
        </p:style>
      </p:sp>
      <p:sp>
        <p:nvSpPr>
          <p:cNvPr id="146" name="CustomShape 6"/>
          <p:cNvSpPr/>
          <p:nvPr/>
        </p:nvSpPr>
        <p:spPr>
          <a:xfrm>
            <a:off x="2344320" y="666720"/>
            <a:ext cx="4894200" cy="364320"/>
          </a:xfrm>
          <a:prstGeom prst="rect">
            <a:avLst/>
          </a:prstGeom>
          <a:solidFill>
            <a:schemeClr val="tx2">
              <a:lumMod val="50000"/>
            </a:schemeClr>
          </a:solid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spcBef>
                <a:spcPts val="601"/>
              </a:spcBef>
              <a:spcAft>
                <a:spcPts val="601"/>
              </a:spcAft>
            </a:pPr>
            <a:r>
              <a:rPr lang="it-IT" sz="1800" b="1" strike="noStrike" spc="-1">
                <a:solidFill>
                  <a:srgbClr val="FFFFFF"/>
                </a:solidFill>
                <a:latin typeface="Calibri"/>
                <a:ea typeface="DejaVu Sans"/>
              </a:rPr>
              <a:t>DESCRIZIONE DELL’OPERAZIONE</a:t>
            </a:r>
            <a:endParaRPr lang="it-IT" sz="1800" b="0" strike="noStrike" spc="-1">
              <a:latin typeface="Arial"/>
            </a:endParaRPr>
          </a:p>
        </p:txBody>
      </p:sp>
      <p:sp>
        <p:nvSpPr>
          <p:cNvPr id="147" name="CustomShape 7"/>
          <p:cNvSpPr/>
          <p:nvPr/>
        </p:nvSpPr>
        <p:spPr>
          <a:xfrm>
            <a:off x="4114800" y="359640"/>
            <a:ext cx="1523160" cy="377280"/>
          </a:xfrm>
          <a:prstGeom prst="rect">
            <a:avLst/>
          </a:prstGeom>
          <a:noFill/>
          <a:ln>
            <a:noFill/>
          </a:ln>
        </p:spPr>
        <p:style>
          <a:lnRef idx="0">
            <a:scrgbClr r="0" g="0" b="0"/>
          </a:lnRef>
          <a:fillRef idx="0">
            <a:scrgbClr r="0" g="0" b="0"/>
          </a:fillRef>
          <a:effectRef idx="0">
            <a:scrgbClr r="0" g="0" b="0"/>
          </a:effectRef>
          <a:fontRef idx="minor"/>
        </p:style>
        <p:txBody>
          <a:bodyPr lIns="0" tIns="12600" rIns="0" bIns="0">
            <a:spAutoFit/>
          </a:bodyPr>
          <a:lstStyle/>
          <a:p>
            <a:pPr marL="12600">
              <a:lnSpc>
                <a:spcPct val="100000"/>
              </a:lnSpc>
              <a:spcBef>
                <a:spcPts val="99"/>
              </a:spcBef>
              <a:tabLst>
                <a:tab pos="2379240" algn="l"/>
                <a:tab pos="4662720" algn="l"/>
              </a:tabLst>
            </a:pPr>
            <a:r>
              <a:rPr lang="it-IT" sz="1200" b="0" strike="noStrike" spc="-12">
                <a:solidFill>
                  <a:srgbClr val="001F5F"/>
                </a:solidFill>
                <a:latin typeface="Calibri"/>
                <a:ea typeface="DejaVu Sans"/>
              </a:rPr>
              <a:t>REVERSE FACTORING</a:t>
            </a:r>
            <a:endParaRPr lang="it-IT" sz="1200" b="0" strike="noStrike" spc="-1">
              <a:latin typeface="Arial"/>
            </a:endParaRPr>
          </a:p>
        </p:txBody>
      </p:sp>
      <p:sp>
        <p:nvSpPr>
          <p:cNvPr id="148" name="CustomShape 8"/>
          <p:cNvSpPr/>
          <p:nvPr/>
        </p:nvSpPr>
        <p:spPr>
          <a:xfrm>
            <a:off x="1947600" y="455760"/>
            <a:ext cx="1861920" cy="108000"/>
          </a:xfrm>
          <a:custGeom>
            <a:avLst/>
            <a:gdLst/>
            <a:ahLst/>
            <a:cxnLst/>
            <a:rect l="l" t="t" r="r" b="b"/>
            <a:pathLst>
              <a:path w="3030220">
                <a:moveTo>
                  <a:pt x="0" y="0"/>
                </a:moveTo>
                <a:lnTo>
                  <a:pt x="3029712" y="0"/>
                </a:lnTo>
              </a:path>
            </a:pathLst>
          </a:custGeom>
          <a:noFill/>
          <a:ln w="15120">
            <a:solidFill>
              <a:srgbClr val="FF6600"/>
            </a:solidFill>
            <a:round/>
          </a:ln>
        </p:spPr>
        <p:style>
          <a:lnRef idx="0">
            <a:scrgbClr r="0" g="0" b="0"/>
          </a:lnRef>
          <a:fillRef idx="0">
            <a:scrgbClr r="0" g="0" b="0"/>
          </a:fillRef>
          <a:effectRef idx="0">
            <a:scrgbClr r="0" g="0" b="0"/>
          </a:effectRef>
          <a:fontRef idx="minor"/>
        </p:style>
      </p:sp>
      <p:sp>
        <p:nvSpPr>
          <p:cNvPr id="149" name="CustomShape 9"/>
          <p:cNvSpPr/>
          <p:nvPr/>
        </p:nvSpPr>
        <p:spPr>
          <a:xfrm flipV="1">
            <a:off x="5715000" y="383040"/>
            <a:ext cx="2115000" cy="72000"/>
          </a:xfrm>
          <a:custGeom>
            <a:avLst/>
            <a:gdLst/>
            <a:ahLst/>
            <a:cxnLst/>
            <a:rect l="l" t="t" r="r" b="b"/>
            <a:pathLst>
              <a:path w="3030220">
                <a:moveTo>
                  <a:pt x="0" y="0"/>
                </a:moveTo>
                <a:lnTo>
                  <a:pt x="3029712" y="0"/>
                </a:lnTo>
              </a:path>
            </a:pathLst>
          </a:custGeom>
          <a:noFill/>
          <a:ln w="15120">
            <a:solidFill>
              <a:srgbClr val="FF6600"/>
            </a:solidFill>
            <a:round/>
          </a:ln>
        </p:spPr>
        <p:style>
          <a:lnRef idx="0">
            <a:scrgbClr r="0" g="0" b="0"/>
          </a:lnRef>
          <a:fillRef idx="0">
            <a:scrgbClr r="0" g="0" b="0"/>
          </a:fillRef>
          <a:effectRef idx="0">
            <a:scrgbClr r="0" g="0" b="0"/>
          </a:effectRef>
          <a:fontRef idx="minor"/>
        </p:style>
      </p:sp>
      <p:sp>
        <p:nvSpPr>
          <p:cNvPr id="150" name="CustomShape 10"/>
          <p:cNvSpPr/>
          <p:nvPr/>
        </p:nvSpPr>
        <p:spPr>
          <a:xfrm>
            <a:off x="533520" y="361800"/>
            <a:ext cx="1337040" cy="382320"/>
          </a:xfrm>
          <a:prstGeom prst="rect">
            <a:avLst/>
          </a:prstGeom>
          <a:noFill/>
          <a:ln w="15120">
            <a:solidFill>
              <a:srgbClr val="FF6600"/>
            </a:solidFill>
            <a:round/>
          </a:ln>
        </p:spPr>
        <p:style>
          <a:lnRef idx="0">
            <a:scrgbClr r="0" g="0" b="0"/>
          </a:lnRef>
          <a:fillRef idx="0">
            <a:scrgbClr r="0" g="0" b="0"/>
          </a:fillRef>
          <a:effectRef idx="0">
            <a:scrgbClr r="0" g="0" b="0"/>
          </a:effectRef>
          <a:fontRef idx="minor"/>
        </p:style>
        <p:txBody>
          <a:bodyPr lIns="0" tIns="17640" rIns="0" bIns="0">
            <a:spAutoFit/>
          </a:bodyPr>
          <a:lstStyle/>
          <a:p>
            <a:pPr marL="165240" algn="ctr">
              <a:lnSpc>
                <a:spcPct val="100000"/>
              </a:lnSpc>
              <a:spcBef>
                <a:spcPts val="139"/>
              </a:spcBef>
            </a:pPr>
            <a:r>
              <a:rPr lang="it-IT" sz="1200" b="1" strike="noStrike" spc="-21">
                <a:solidFill>
                  <a:srgbClr val="001F5F"/>
                </a:solidFill>
                <a:latin typeface="Calibri"/>
                <a:ea typeface="DejaVu Sans"/>
              </a:rPr>
              <a:t>L’OPERAZIONE</a:t>
            </a:r>
            <a:endParaRPr lang="it-IT" sz="1200" b="0" strike="noStrike" spc="-1">
              <a:latin typeface="Arial"/>
            </a:endParaRPr>
          </a:p>
        </p:txBody>
      </p:sp>
      <p:sp>
        <p:nvSpPr>
          <p:cNvPr id="151" name="CustomShape 11"/>
          <p:cNvSpPr/>
          <p:nvPr/>
        </p:nvSpPr>
        <p:spPr>
          <a:xfrm>
            <a:off x="838080" y="1361880"/>
            <a:ext cx="7633080" cy="2656800"/>
          </a:xfrm>
          <a:prstGeom prst="rect">
            <a:avLst/>
          </a:prstGeom>
          <a:solidFill>
            <a:schemeClr val="bg1">
              <a:lumMod val="85000"/>
            </a:schemeClr>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marL="266760">
              <a:lnSpc>
                <a:spcPts val="2299"/>
              </a:lnSpc>
            </a:pPr>
            <a:br/>
            <a:r>
              <a:rPr lang="it-IT" sz="1600" b="0" strike="noStrike" spc="-1">
                <a:solidFill>
                  <a:srgbClr val="002060"/>
                </a:solidFill>
                <a:latin typeface="Calibri"/>
                <a:ea typeface="DejaVu Sans"/>
              </a:rPr>
              <a:t>Il Debitore (la Pa o le medio/grandi realtà industriali)  stipula con il Factor un accordo di Reverse Factoring  che permette all’impresa fornitrice di ricevere anche il 100% dei loro crediti con la grande impresa ovvero Ente Pubblico </a:t>
            </a:r>
            <a:r>
              <a:rPr lang="it-IT" sz="1600" b="0" i="1" u="sng" strike="noStrike" spc="-1">
                <a:solidFill>
                  <a:srgbClr val="002060"/>
                </a:solidFill>
                <a:uFillTx/>
                <a:latin typeface="Calibri"/>
                <a:ea typeface="DejaVu Sans"/>
              </a:rPr>
              <a:t>a condizioni privilegiate.</a:t>
            </a:r>
            <a:endParaRPr lang="it-IT" sz="1600" b="0" strike="noStrike" spc="-1">
              <a:latin typeface="Arial"/>
            </a:endParaRPr>
          </a:p>
          <a:p>
            <a:pPr marL="266760">
              <a:lnSpc>
                <a:spcPts val="2299"/>
              </a:lnSpc>
            </a:pPr>
            <a:endParaRPr lang="it-IT" sz="1600" b="0" strike="noStrike" spc="-1">
              <a:latin typeface="Arial"/>
            </a:endParaRPr>
          </a:p>
          <a:p>
            <a:pPr marL="266760" algn="just">
              <a:lnSpc>
                <a:spcPts val="2299"/>
              </a:lnSpc>
            </a:pPr>
            <a:r>
              <a:rPr lang="it-IT" sz="1600" b="0" strike="noStrike" spc="-1">
                <a:solidFill>
                  <a:srgbClr val="002060"/>
                </a:solidFill>
                <a:latin typeface="Calibri"/>
                <a:ea typeface="DejaVu Sans"/>
              </a:rPr>
              <a:t>Attraverso il </a:t>
            </a:r>
            <a:r>
              <a:rPr lang="it-IT" sz="1600" b="1" strike="noStrike" spc="-1">
                <a:solidFill>
                  <a:srgbClr val="002060"/>
                </a:solidFill>
                <a:latin typeface="Calibri"/>
                <a:ea typeface="DejaVu Sans"/>
              </a:rPr>
              <a:t>reverse factoring </a:t>
            </a:r>
            <a:r>
              <a:rPr lang="it-IT" sz="1600" b="0" strike="noStrike" spc="-1">
                <a:solidFill>
                  <a:srgbClr val="002060"/>
                </a:solidFill>
                <a:latin typeface="Calibri"/>
                <a:ea typeface="DejaVu Sans"/>
              </a:rPr>
              <a:t>quindi i Fornitori potranno cedere i crediti commerciali vantati verso la Grande/Media Impresa, ovvero Enti Pubblici, a condizioni privilegiate, </a:t>
            </a:r>
            <a:r>
              <a:rPr lang="it-IT" sz="1600" b="0" i="1" u="sng" strike="noStrike" spc="-1">
                <a:solidFill>
                  <a:srgbClr val="002060"/>
                </a:solidFill>
                <a:uFillTx/>
                <a:latin typeface="Calibri"/>
                <a:ea typeface="DejaVu Sans"/>
              </a:rPr>
              <a:t>beneficiando anche dello standing creditizio del debitore.</a:t>
            </a:r>
            <a:endParaRPr lang="it-IT" sz="1600" b="0" strike="noStrike" spc="-1">
              <a:latin typeface="Arial"/>
            </a:endParaRPr>
          </a:p>
          <a:p>
            <a:pPr marL="266760">
              <a:lnSpc>
                <a:spcPts val="2299"/>
              </a:lnSpc>
            </a:pPr>
            <a:endParaRPr lang="it-IT" sz="1600" b="0" strike="noStrike" spc="-1">
              <a:latin typeface="Arial"/>
            </a:endParaRPr>
          </a:p>
        </p:txBody>
      </p:sp>
    </p:spTree>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CustomShape 1"/>
          <p:cNvSpPr/>
          <p:nvPr/>
        </p:nvSpPr>
        <p:spPr>
          <a:xfrm>
            <a:off x="672120" y="4705200"/>
            <a:ext cx="4889880" cy="380160"/>
          </a:xfrm>
          <a:custGeom>
            <a:avLst/>
            <a:gdLst/>
            <a:ahLst/>
            <a:cxnLst/>
            <a:rect l="l" t="t" r="r" b="b"/>
            <a:pathLst>
              <a:path w="3030220">
                <a:moveTo>
                  <a:pt x="0" y="0"/>
                </a:moveTo>
                <a:lnTo>
                  <a:pt x="3029712" y="0"/>
                </a:lnTo>
              </a:path>
            </a:pathLst>
          </a:custGeom>
          <a:noFill/>
          <a:ln w="15120">
            <a:solidFill>
              <a:srgbClr val="FF6600"/>
            </a:solidFill>
            <a:round/>
          </a:ln>
        </p:spPr>
        <p:style>
          <a:lnRef idx="0">
            <a:scrgbClr r="0" g="0" b="0"/>
          </a:lnRef>
          <a:fillRef idx="0">
            <a:scrgbClr r="0" g="0" b="0"/>
          </a:fillRef>
          <a:effectRef idx="0">
            <a:scrgbClr r="0" g="0" b="0"/>
          </a:effectRef>
          <a:fontRef idx="minor"/>
        </p:style>
      </p:sp>
      <p:sp>
        <p:nvSpPr>
          <p:cNvPr id="153" name="CustomShape 2"/>
          <p:cNvSpPr/>
          <p:nvPr/>
        </p:nvSpPr>
        <p:spPr>
          <a:xfrm>
            <a:off x="7699320" y="4505040"/>
            <a:ext cx="333360" cy="340920"/>
          </a:xfrm>
          <a:custGeom>
            <a:avLst/>
            <a:gdLst/>
            <a:ahLst/>
            <a:cxnLst/>
            <a:rect l="l" t="t" r="r" b="b"/>
            <a:pathLst>
              <a:path w="334009" h="341629">
                <a:moveTo>
                  <a:pt x="166877" y="0"/>
                </a:moveTo>
                <a:lnTo>
                  <a:pt x="122502" y="6096"/>
                </a:lnTo>
                <a:lnTo>
                  <a:pt x="82634" y="23303"/>
                </a:lnTo>
                <a:lnTo>
                  <a:pt x="48863" y="49991"/>
                </a:lnTo>
                <a:lnTo>
                  <a:pt x="22775" y="84536"/>
                </a:lnTo>
                <a:lnTo>
                  <a:pt x="5958" y="125311"/>
                </a:lnTo>
                <a:lnTo>
                  <a:pt x="0" y="170687"/>
                </a:lnTo>
                <a:lnTo>
                  <a:pt x="5958" y="216064"/>
                </a:lnTo>
                <a:lnTo>
                  <a:pt x="22775" y="256839"/>
                </a:lnTo>
                <a:lnTo>
                  <a:pt x="48863" y="291384"/>
                </a:lnTo>
                <a:lnTo>
                  <a:pt x="82634" y="318072"/>
                </a:lnTo>
                <a:lnTo>
                  <a:pt x="122502" y="335279"/>
                </a:lnTo>
                <a:lnTo>
                  <a:pt x="166877" y="341375"/>
                </a:lnTo>
                <a:lnTo>
                  <a:pt x="211253" y="335279"/>
                </a:lnTo>
                <a:lnTo>
                  <a:pt x="251121" y="318072"/>
                </a:lnTo>
                <a:lnTo>
                  <a:pt x="284892" y="291384"/>
                </a:lnTo>
                <a:lnTo>
                  <a:pt x="310980" y="256839"/>
                </a:lnTo>
                <a:lnTo>
                  <a:pt x="327797" y="216064"/>
                </a:lnTo>
                <a:lnTo>
                  <a:pt x="333755" y="170687"/>
                </a:lnTo>
                <a:lnTo>
                  <a:pt x="327797" y="125311"/>
                </a:lnTo>
                <a:lnTo>
                  <a:pt x="310980" y="84536"/>
                </a:lnTo>
                <a:lnTo>
                  <a:pt x="284892" y="49991"/>
                </a:lnTo>
                <a:lnTo>
                  <a:pt x="251121" y="23303"/>
                </a:lnTo>
                <a:lnTo>
                  <a:pt x="211253" y="6096"/>
                </a:lnTo>
                <a:lnTo>
                  <a:pt x="166877" y="0"/>
                </a:ln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154" name="CustomShape 3"/>
          <p:cNvSpPr/>
          <p:nvPr/>
        </p:nvSpPr>
        <p:spPr>
          <a:xfrm>
            <a:off x="7699320" y="4505040"/>
            <a:ext cx="333360" cy="340920"/>
          </a:xfrm>
          <a:custGeom>
            <a:avLst/>
            <a:gdLst/>
            <a:ahLst/>
            <a:cxnLst/>
            <a:rect l="l" t="t" r="r" b="b"/>
            <a:pathLst>
              <a:path w="334009" h="341629">
                <a:moveTo>
                  <a:pt x="0" y="170687"/>
                </a:moveTo>
                <a:lnTo>
                  <a:pt x="5958" y="125311"/>
                </a:lnTo>
                <a:lnTo>
                  <a:pt x="22775" y="84536"/>
                </a:lnTo>
                <a:lnTo>
                  <a:pt x="48863" y="49991"/>
                </a:lnTo>
                <a:lnTo>
                  <a:pt x="82634" y="23303"/>
                </a:lnTo>
                <a:lnTo>
                  <a:pt x="122502" y="6096"/>
                </a:lnTo>
                <a:lnTo>
                  <a:pt x="166877" y="0"/>
                </a:lnTo>
                <a:lnTo>
                  <a:pt x="211253" y="6096"/>
                </a:lnTo>
                <a:lnTo>
                  <a:pt x="251121" y="23303"/>
                </a:lnTo>
                <a:lnTo>
                  <a:pt x="284892" y="49991"/>
                </a:lnTo>
                <a:lnTo>
                  <a:pt x="310980" y="84536"/>
                </a:lnTo>
                <a:lnTo>
                  <a:pt x="327797" y="125311"/>
                </a:lnTo>
                <a:lnTo>
                  <a:pt x="333755" y="170687"/>
                </a:lnTo>
                <a:lnTo>
                  <a:pt x="327797" y="216064"/>
                </a:lnTo>
                <a:lnTo>
                  <a:pt x="310980" y="256839"/>
                </a:lnTo>
                <a:lnTo>
                  <a:pt x="284892" y="291384"/>
                </a:lnTo>
                <a:lnTo>
                  <a:pt x="251121" y="318072"/>
                </a:lnTo>
                <a:lnTo>
                  <a:pt x="211253" y="335279"/>
                </a:lnTo>
                <a:lnTo>
                  <a:pt x="166877" y="341375"/>
                </a:lnTo>
                <a:lnTo>
                  <a:pt x="122502" y="335279"/>
                </a:lnTo>
                <a:lnTo>
                  <a:pt x="82634" y="318072"/>
                </a:lnTo>
                <a:lnTo>
                  <a:pt x="48863" y="291384"/>
                </a:lnTo>
                <a:lnTo>
                  <a:pt x="22775" y="256839"/>
                </a:lnTo>
                <a:lnTo>
                  <a:pt x="5958" y="216064"/>
                </a:lnTo>
                <a:lnTo>
                  <a:pt x="0" y="170687"/>
                </a:lnTo>
                <a:close/>
              </a:path>
            </a:pathLst>
          </a:custGeom>
          <a:noFill/>
          <a:ln w="12240">
            <a:solidFill>
              <a:srgbClr val="FFFFFF"/>
            </a:solidFill>
            <a:round/>
          </a:ln>
        </p:spPr>
        <p:style>
          <a:lnRef idx="0">
            <a:scrgbClr r="0" g="0" b="0"/>
          </a:lnRef>
          <a:fillRef idx="0">
            <a:scrgbClr r="0" g="0" b="0"/>
          </a:fillRef>
          <a:effectRef idx="0">
            <a:scrgbClr r="0" g="0" b="0"/>
          </a:effectRef>
          <a:fontRef idx="minor"/>
        </p:style>
      </p:sp>
      <p:sp>
        <p:nvSpPr>
          <p:cNvPr id="155" name="CustomShape 4"/>
          <p:cNvSpPr/>
          <p:nvPr/>
        </p:nvSpPr>
        <p:spPr>
          <a:xfrm>
            <a:off x="2572920" y="477720"/>
            <a:ext cx="4894200" cy="364320"/>
          </a:xfrm>
          <a:prstGeom prst="rect">
            <a:avLst/>
          </a:prstGeom>
          <a:solidFill>
            <a:schemeClr val="tx2">
              <a:lumMod val="50000"/>
            </a:schemeClr>
          </a:solid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it-IT" sz="1800" b="1" strike="noStrike" spc="-1">
                <a:solidFill>
                  <a:srgbClr val="FFFFFF"/>
                </a:solidFill>
                <a:latin typeface="Calibri"/>
                <a:ea typeface="DejaVu Sans"/>
              </a:rPr>
              <a:t>MODALITA’ IN AMBITO PRIVATISTICO</a:t>
            </a:r>
            <a:endParaRPr lang="it-IT" sz="1800" b="0" strike="noStrike" spc="-1">
              <a:latin typeface="Arial"/>
            </a:endParaRPr>
          </a:p>
        </p:txBody>
      </p:sp>
      <p:sp>
        <p:nvSpPr>
          <p:cNvPr id="156" name="CustomShape 5"/>
          <p:cNvSpPr/>
          <p:nvPr/>
        </p:nvSpPr>
        <p:spPr>
          <a:xfrm>
            <a:off x="2151360" y="311760"/>
            <a:ext cx="1657800" cy="201960"/>
          </a:xfrm>
          <a:custGeom>
            <a:avLst/>
            <a:gdLst/>
            <a:ahLst/>
            <a:cxnLst/>
            <a:rect l="l" t="t" r="r" b="b"/>
            <a:pathLst>
              <a:path w="3030220">
                <a:moveTo>
                  <a:pt x="0" y="0"/>
                </a:moveTo>
                <a:lnTo>
                  <a:pt x="3029712" y="0"/>
                </a:lnTo>
              </a:path>
            </a:pathLst>
          </a:custGeom>
          <a:noFill/>
          <a:ln w="15120">
            <a:solidFill>
              <a:srgbClr val="FF6600"/>
            </a:solidFill>
            <a:round/>
          </a:ln>
        </p:spPr>
        <p:style>
          <a:lnRef idx="0">
            <a:scrgbClr r="0" g="0" b="0"/>
          </a:lnRef>
          <a:fillRef idx="0">
            <a:scrgbClr r="0" g="0" b="0"/>
          </a:fillRef>
          <a:effectRef idx="0">
            <a:scrgbClr r="0" g="0" b="0"/>
          </a:effectRef>
          <a:fontRef idx="minor"/>
        </p:style>
      </p:sp>
      <p:sp>
        <p:nvSpPr>
          <p:cNvPr id="157" name="CustomShape 6"/>
          <p:cNvSpPr/>
          <p:nvPr/>
        </p:nvSpPr>
        <p:spPr>
          <a:xfrm flipV="1">
            <a:off x="5943600" y="287640"/>
            <a:ext cx="2115000" cy="72000"/>
          </a:xfrm>
          <a:custGeom>
            <a:avLst/>
            <a:gdLst/>
            <a:ahLst/>
            <a:cxnLst/>
            <a:rect l="l" t="t" r="r" b="b"/>
            <a:pathLst>
              <a:path w="3030220">
                <a:moveTo>
                  <a:pt x="0" y="0"/>
                </a:moveTo>
                <a:lnTo>
                  <a:pt x="3029712" y="0"/>
                </a:lnTo>
              </a:path>
            </a:pathLst>
          </a:custGeom>
          <a:noFill/>
          <a:ln w="15120">
            <a:solidFill>
              <a:srgbClr val="FF6600"/>
            </a:solidFill>
            <a:round/>
          </a:ln>
        </p:spPr>
        <p:style>
          <a:lnRef idx="0">
            <a:scrgbClr r="0" g="0" b="0"/>
          </a:lnRef>
          <a:fillRef idx="0">
            <a:scrgbClr r="0" g="0" b="0"/>
          </a:fillRef>
          <a:effectRef idx="0">
            <a:scrgbClr r="0" g="0" b="0"/>
          </a:effectRef>
          <a:fontRef idx="minor"/>
        </p:style>
      </p:sp>
      <p:sp>
        <p:nvSpPr>
          <p:cNvPr id="158" name="CustomShape 7"/>
          <p:cNvSpPr/>
          <p:nvPr/>
        </p:nvSpPr>
        <p:spPr>
          <a:xfrm>
            <a:off x="1012680" y="209520"/>
            <a:ext cx="1120320" cy="200520"/>
          </a:xfrm>
          <a:prstGeom prst="rect">
            <a:avLst/>
          </a:prstGeom>
          <a:noFill/>
          <a:ln w="15120">
            <a:solidFill>
              <a:srgbClr val="FF6600"/>
            </a:solidFill>
            <a:round/>
          </a:ln>
        </p:spPr>
        <p:style>
          <a:lnRef idx="0">
            <a:scrgbClr r="0" g="0" b="0"/>
          </a:lnRef>
          <a:fillRef idx="0">
            <a:scrgbClr r="0" g="0" b="0"/>
          </a:fillRef>
          <a:effectRef idx="0">
            <a:scrgbClr r="0" g="0" b="0"/>
          </a:effectRef>
          <a:fontRef idx="minor"/>
        </p:style>
        <p:txBody>
          <a:bodyPr lIns="0" tIns="17640" rIns="0" bIns="0">
            <a:spAutoFit/>
          </a:bodyPr>
          <a:lstStyle/>
          <a:p>
            <a:pPr marL="165240" algn="ctr">
              <a:lnSpc>
                <a:spcPct val="100000"/>
              </a:lnSpc>
              <a:spcBef>
                <a:spcPts val="139"/>
              </a:spcBef>
            </a:pPr>
            <a:r>
              <a:rPr lang="it-IT" sz="1200" b="1" strike="noStrike" spc="-21">
                <a:solidFill>
                  <a:srgbClr val="001F5F"/>
                </a:solidFill>
                <a:latin typeface="Calibri"/>
                <a:ea typeface="DejaVu Sans"/>
              </a:rPr>
              <a:t>MODALITA’</a:t>
            </a:r>
            <a:endParaRPr lang="it-IT" sz="1200" b="0" strike="noStrike" spc="-1">
              <a:latin typeface="Arial"/>
            </a:endParaRPr>
          </a:p>
        </p:txBody>
      </p:sp>
      <p:sp>
        <p:nvSpPr>
          <p:cNvPr id="159" name="CustomShape 8"/>
          <p:cNvSpPr/>
          <p:nvPr/>
        </p:nvSpPr>
        <p:spPr>
          <a:xfrm>
            <a:off x="5428080" y="4705200"/>
            <a:ext cx="3029400" cy="360"/>
          </a:xfrm>
          <a:custGeom>
            <a:avLst/>
            <a:gdLst/>
            <a:ahLst/>
            <a:cxnLst/>
            <a:rect l="l" t="t" r="r" b="b"/>
            <a:pathLst>
              <a:path w="3030220">
                <a:moveTo>
                  <a:pt x="0" y="0"/>
                </a:moveTo>
                <a:lnTo>
                  <a:pt x="3029712" y="0"/>
                </a:lnTo>
              </a:path>
            </a:pathLst>
          </a:custGeom>
          <a:noFill/>
          <a:ln w="15120">
            <a:solidFill>
              <a:srgbClr val="FF6600"/>
            </a:solidFill>
            <a:round/>
          </a:ln>
        </p:spPr>
        <p:style>
          <a:lnRef idx="0">
            <a:scrgbClr r="0" g="0" b="0"/>
          </a:lnRef>
          <a:fillRef idx="0">
            <a:scrgbClr r="0" g="0" b="0"/>
          </a:fillRef>
          <a:effectRef idx="0">
            <a:scrgbClr r="0" g="0" b="0"/>
          </a:effectRef>
          <a:fontRef idx="minor"/>
        </p:style>
      </p:sp>
      <p:sp>
        <p:nvSpPr>
          <p:cNvPr id="160" name="CustomShape 9"/>
          <p:cNvSpPr/>
          <p:nvPr/>
        </p:nvSpPr>
        <p:spPr>
          <a:xfrm>
            <a:off x="4114800" y="209520"/>
            <a:ext cx="1523160" cy="377280"/>
          </a:xfrm>
          <a:prstGeom prst="rect">
            <a:avLst/>
          </a:prstGeom>
          <a:noFill/>
          <a:ln>
            <a:noFill/>
          </a:ln>
        </p:spPr>
        <p:style>
          <a:lnRef idx="0">
            <a:scrgbClr r="0" g="0" b="0"/>
          </a:lnRef>
          <a:fillRef idx="0">
            <a:scrgbClr r="0" g="0" b="0"/>
          </a:fillRef>
          <a:effectRef idx="0">
            <a:scrgbClr r="0" g="0" b="0"/>
          </a:effectRef>
          <a:fontRef idx="minor"/>
        </p:style>
        <p:txBody>
          <a:bodyPr lIns="0" tIns="12600" rIns="0" bIns="0">
            <a:spAutoFit/>
          </a:bodyPr>
          <a:lstStyle/>
          <a:p>
            <a:pPr marL="12600">
              <a:lnSpc>
                <a:spcPct val="100000"/>
              </a:lnSpc>
              <a:spcBef>
                <a:spcPts val="99"/>
              </a:spcBef>
              <a:tabLst>
                <a:tab pos="2379240" algn="l"/>
                <a:tab pos="4662720" algn="l"/>
              </a:tabLst>
            </a:pPr>
            <a:r>
              <a:rPr lang="it-IT" sz="1200" b="0" strike="noStrike" spc="-12">
                <a:solidFill>
                  <a:srgbClr val="001F5F"/>
                </a:solidFill>
                <a:latin typeface="Calibri"/>
                <a:ea typeface="DejaVu Sans"/>
              </a:rPr>
              <a:t>REVERSE FACTORING</a:t>
            </a:r>
            <a:endParaRPr lang="it-IT" sz="1200" b="0" strike="noStrike" spc="-1">
              <a:latin typeface="Arial"/>
            </a:endParaRPr>
          </a:p>
        </p:txBody>
      </p:sp>
      <p:sp>
        <p:nvSpPr>
          <p:cNvPr id="161" name="CustomShape 10"/>
          <p:cNvSpPr/>
          <p:nvPr/>
        </p:nvSpPr>
        <p:spPr>
          <a:xfrm>
            <a:off x="838080" y="1886040"/>
            <a:ext cx="2366280" cy="752040"/>
          </a:xfrm>
          <a:prstGeom prst="rect">
            <a:avLst/>
          </a:prstGeom>
          <a:solidFill>
            <a:schemeClr val="bg1">
              <a:lumMod val="65000"/>
            </a:schemeClr>
          </a:solid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50000"/>
              </a:lnSpc>
            </a:pPr>
            <a:r>
              <a:rPr lang="it-IT" sz="1800" b="0" strike="noStrike" spc="-1">
                <a:solidFill>
                  <a:srgbClr val="000000"/>
                </a:solidFill>
                <a:latin typeface="Calibri"/>
                <a:ea typeface="DejaVu Sans"/>
              </a:rPr>
              <a:t>CLIENTE </a:t>
            </a:r>
            <a:endParaRPr lang="it-IT" sz="1800" b="0" strike="noStrike" spc="-1">
              <a:latin typeface="Arial"/>
            </a:endParaRPr>
          </a:p>
          <a:p>
            <a:pPr algn="ctr">
              <a:lnSpc>
                <a:spcPct val="150000"/>
              </a:lnSpc>
            </a:pPr>
            <a:r>
              <a:rPr lang="it-IT" sz="1100" b="0" i="1" strike="noStrike" spc="-1">
                <a:solidFill>
                  <a:srgbClr val="000000"/>
                </a:solidFill>
                <a:latin typeface="Calibri"/>
                <a:ea typeface="DejaVu Sans"/>
              </a:rPr>
              <a:t>Grande_Media Impresa/PA</a:t>
            </a:r>
            <a:endParaRPr lang="it-IT" sz="1100" b="0" strike="noStrike" spc="-1">
              <a:latin typeface="Arial"/>
            </a:endParaRPr>
          </a:p>
        </p:txBody>
      </p:sp>
      <p:sp>
        <p:nvSpPr>
          <p:cNvPr id="162" name="CustomShape 11"/>
          <p:cNvSpPr/>
          <p:nvPr/>
        </p:nvSpPr>
        <p:spPr>
          <a:xfrm>
            <a:off x="6553080" y="1962000"/>
            <a:ext cx="1907280" cy="912600"/>
          </a:xfrm>
          <a:prstGeom prst="rect">
            <a:avLst/>
          </a:prstGeom>
          <a:solidFill>
            <a:schemeClr val="bg1">
              <a:lumMod val="65000"/>
            </a:schemeClr>
          </a:solid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50000"/>
              </a:lnSpc>
            </a:pPr>
            <a:r>
              <a:rPr lang="it-IT" sz="1800" b="0" strike="noStrike" spc="-1">
                <a:solidFill>
                  <a:srgbClr val="000000"/>
                </a:solidFill>
                <a:latin typeface="Calibri"/>
                <a:ea typeface="DejaVu Sans"/>
              </a:rPr>
              <a:t>FACTOR</a:t>
            </a:r>
            <a:endParaRPr lang="it-IT" sz="1800" b="0" strike="noStrike" spc="-1">
              <a:latin typeface="Arial"/>
            </a:endParaRPr>
          </a:p>
          <a:p>
            <a:pPr algn="ctr">
              <a:lnSpc>
                <a:spcPct val="150000"/>
              </a:lnSpc>
            </a:pPr>
            <a:endParaRPr lang="it-IT" sz="1800" b="0" strike="noStrike" spc="-1">
              <a:latin typeface="Arial"/>
            </a:endParaRPr>
          </a:p>
        </p:txBody>
      </p:sp>
      <p:sp>
        <p:nvSpPr>
          <p:cNvPr id="163" name="CustomShape 12"/>
          <p:cNvSpPr/>
          <p:nvPr/>
        </p:nvSpPr>
        <p:spPr>
          <a:xfrm>
            <a:off x="3200400" y="2336760"/>
            <a:ext cx="3299760" cy="360"/>
          </a:xfrm>
          <a:custGeom>
            <a:avLst/>
            <a:gdLst/>
            <a:ahLst/>
            <a:cxnLst/>
            <a:rect l="l" t="t" r="r" b="b"/>
            <a:pathLst>
              <a:path w="21600" h="21600">
                <a:moveTo>
                  <a:pt x="0" y="0"/>
                </a:moveTo>
                <a:lnTo>
                  <a:pt x="21600" y="21600"/>
                </a:lnTo>
              </a:path>
            </a:pathLst>
          </a:custGeom>
          <a:noFill/>
          <a:ln w="25560">
            <a:solidFill>
              <a:srgbClr val="002060"/>
            </a:solidFill>
            <a:headEnd type="arrow" w="med" len="med"/>
            <a:tailEnd type="arrow" w="med" len="med"/>
          </a:ln>
        </p:spPr>
        <p:style>
          <a:lnRef idx="1">
            <a:schemeClr val="accent1"/>
          </a:lnRef>
          <a:fillRef idx="0">
            <a:schemeClr val="accent1"/>
          </a:fillRef>
          <a:effectRef idx="0">
            <a:schemeClr val="accent1"/>
          </a:effectRef>
          <a:fontRef idx="minor"/>
        </p:style>
      </p:sp>
      <p:sp>
        <p:nvSpPr>
          <p:cNvPr id="164" name="CustomShape 13"/>
          <p:cNvSpPr/>
          <p:nvPr/>
        </p:nvSpPr>
        <p:spPr>
          <a:xfrm>
            <a:off x="6477120" y="3541680"/>
            <a:ext cx="2171160" cy="638280"/>
          </a:xfrm>
          <a:prstGeom prst="rect">
            <a:avLst/>
          </a:prstGeom>
          <a:solidFill>
            <a:schemeClr val="bg1">
              <a:lumMod val="65000"/>
            </a:schemeClr>
          </a:solid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it-IT" sz="1800" b="0" strike="noStrike" spc="-1">
                <a:solidFill>
                  <a:srgbClr val="000000"/>
                </a:solidFill>
                <a:latin typeface="Calibri"/>
                <a:ea typeface="DejaVu Sans"/>
              </a:rPr>
              <a:t>FORNITORE</a:t>
            </a:r>
            <a:endParaRPr lang="it-IT" sz="1800" b="0" strike="noStrike" spc="-1">
              <a:latin typeface="Arial"/>
            </a:endParaRPr>
          </a:p>
          <a:p>
            <a:pPr algn="ctr">
              <a:lnSpc>
                <a:spcPct val="100000"/>
              </a:lnSpc>
            </a:pPr>
            <a:endParaRPr lang="it-IT" sz="1800" b="0" strike="noStrike" spc="-1">
              <a:latin typeface="Arial"/>
            </a:endParaRPr>
          </a:p>
        </p:txBody>
      </p:sp>
      <p:sp>
        <p:nvSpPr>
          <p:cNvPr id="165" name="CustomShape 14"/>
          <p:cNvSpPr/>
          <p:nvPr/>
        </p:nvSpPr>
        <p:spPr>
          <a:xfrm>
            <a:off x="3790800" y="2103840"/>
            <a:ext cx="2142360" cy="467280"/>
          </a:xfrm>
          <a:prstGeom prst="foldedCorner">
            <a:avLst>
              <a:gd name="adj" fmla="val 16667"/>
            </a:avLst>
          </a:prstGeom>
          <a:solidFill>
            <a:schemeClr val="bg1"/>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it-IT" sz="1800" b="0" strike="noStrike" spc="-1">
              <a:latin typeface="Arial"/>
            </a:endParaRPr>
          </a:p>
          <a:p>
            <a:pPr algn="ctr">
              <a:lnSpc>
                <a:spcPct val="100000"/>
              </a:lnSpc>
            </a:pPr>
            <a:r>
              <a:rPr lang="it-IT" sz="1100" b="0" strike="noStrike" spc="-1">
                <a:solidFill>
                  <a:srgbClr val="000000"/>
                </a:solidFill>
                <a:latin typeface="Calibri"/>
                <a:ea typeface="DejaVu Sans"/>
              </a:rPr>
              <a:t>ACCORDO DI REVERSE FACTORING</a:t>
            </a:r>
            <a:endParaRPr lang="it-IT" sz="1100" b="0" strike="noStrike" spc="-1">
              <a:latin typeface="Arial"/>
            </a:endParaRPr>
          </a:p>
          <a:p>
            <a:pPr algn="ctr">
              <a:lnSpc>
                <a:spcPct val="100000"/>
              </a:lnSpc>
            </a:pPr>
            <a:endParaRPr lang="it-IT" sz="1100" b="0" strike="noStrike" spc="-1">
              <a:latin typeface="Arial"/>
            </a:endParaRPr>
          </a:p>
        </p:txBody>
      </p:sp>
      <p:sp>
        <p:nvSpPr>
          <p:cNvPr id="166" name="CustomShape 15"/>
          <p:cNvSpPr/>
          <p:nvPr/>
        </p:nvSpPr>
        <p:spPr>
          <a:xfrm>
            <a:off x="2743200" y="3500280"/>
            <a:ext cx="356400" cy="213480"/>
          </a:xfrm>
          <a:prstGeom prst="ellipse">
            <a:avLst/>
          </a:prstGeom>
          <a:solidFill>
            <a:srgbClr val="C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it-IT" sz="1200" b="1" strike="noStrike" spc="-1">
                <a:solidFill>
                  <a:srgbClr val="FFFFFF"/>
                </a:solidFill>
                <a:latin typeface="Calibri"/>
                <a:ea typeface="DejaVu Sans"/>
              </a:rPr>
              <a:t>2</a:t>
            </a:r>
            <a:endParaRPr lang="it-IT" sz="1200" b="0" strike="noStrike" spc="-1">
              <a:latin typeface="Arial"/>
            </a:endParaRPr>
          </a:p>
        </p:txBody>
      </p:sp>
      <p:sp>
        <p:nvSpPr>
          <p:cNvPr id="167" name="CustomShape 16"/>
          <p:cNvSpPr/>
          <p:nvPr/>
        </p:nvSpPr>
        <p:spPr>
          <a:xfrm>
            <a:off x="2057400" y="2863800"/>
            <a:ext cx="3031560" cy="926280"/>
          </a:xfrm>
          <a:prstGeom prst="bentConnector3">
            <a:avLst>
              <a:gd name="adj1" fmla="val -1698"/>
            </a:avLst>
          </a:prstGeom>
          <a:noFill/>
          <a:ln w="25560">
            <a:solidFill>
              <a:srgbClr val="C00000"/>
            </a:solidFill>
            <a:prstDash val="dash"/>
          </a:ln>
        </p:spPr>
        <p:style>
          <a:lnRef idx="1">
            <a:schemeClr val="accent1"/>
          </a:lnRef>
          <a:fillRef idx="0">
            <a:schemeClr val="accent1"/>
          </a:fillRef>
          <a:effectRef idx="0">
            <a:schemeClr val="accent1"/>
          </a:effectRef>
          <a:fontRef idx="minor"/>
        </p:style>
      </p:sp>
      <p:sp>
        <p:nvSpPr>
          <p:cNvPr id="168" name="CustomShape 17"/>
          <p:cNvSpPr/>
          <p:nvPr/>
        </p:nvSpPr>
        <p:spPr>
          <a:xfrm flipH="1" flipV="1">
            <a:off x="7537320" y="2571120"/>
            <a:ext cx="24120" cy="969120"/>
          </a:xfrm>
          <a:custGeom>
            <a:avLst/>
            <a:gdLst/>
            <a:ahLst/>
            <a:cxnLst/>
            <a:rect l="l" t="t" r="r" b="b"/>
            <a:pathLst>
              <a:path w="21600" h="21600">
                <a:moveTo>
                  <a:pt x="0" y="0"/>
                </a:moveTo>
                <a:lnTo>
                  <a:pt x="21600" y="21600"/>
                </a:lnTo>
              </a:path>
            </a:pathLst>
          </a:custGeom>
          <a:noFill/>
          <a:ln w="25560">
            <a:solidFill>
              <a:srgbClr val="C00000"/>
            </a:solidFill>
            <a:prstDash val="dash"/>
            <a:tailEnd type="arrow" w="med" len="med"/>
          </a:ln>
        </p:spPr>
        <p:style>
          <a:lnRef idx="1">
            <a:schemeClr val="accent1"/>
          </a:lnRef>
          <a:fillRef idx="0">
            <a:schemeClr val="accent1"/>
          </a:fillRef>
          <a:effectRef idx="0">
            <a:schemeClr val="accent1"/>
          </a:effectRef>
          <a:fontRef idx="minor"/>
        </p:style>
      </p:sp>
      <p:sp>
        <p:nvSpPr>
          <p:cNvPr id="169" name="CustomShape 18"/>
          <p:cNvSpPr/>
          <p:nvPr/>
        </p:nvSpPr>
        <p:spPr>
          <a:xfrm>
            <a:off x="7543800" y="3181320"/>
            <a:ext cx="356400" cy="213480"/>
          </a:xfrm>
          <a:prstGeom prst="ellipse">
            <a:avLst/>
          </a:prstGeom>
          <a:solidFill>
            <a:srgbClr val="C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it-IT" sz="1200" b="1" strike="noStrike" spc="-1">
                <a:solidFill>
                  <a:srgbClr val="FFFFFF"/>
                </a:solidFill>
                <a:latin typeface="Calibri"/>
                <a:ea typeface="DejaVu Sans"/>
              </a:rPr>
              <a:t>3</a:t>
            </a:r>
            <a:endParaRPr lang="it-IT" sz="1200" b="0" strike="noStrike" spc="-1">
              <a:latin typeface="Arial"/>
            </a:endParaRPr>
          </a:p>
        </p:txBody>
      </p:sp>
      <p:sp>
        <p:nvSpPr>
          <p:cNvPr id="170" name="CustomShape 19"/>
          <p:cNvSpPr/>
          <p:nvPr/>
        </p:nvSpPr>
        <p:spPr>
          <a:xfrm>
            <a:off x="3733920" y="2785320"/>
            <a:ext cx="2231280" cy="395280"/>
          </a:xfrm>
          <a:prstGeom prst="foldedCorner">
            <a:avLst>
              <a:gd name="adj" fmla="val 16667"/>
            </a:avLst>
          </a:prstGeom>
          <a:solidFill>
            <a:schemeClr val="bg1"/>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it-IT" sz="1800" b="0" strike="noStrike" spc="-1">
              <a:latin typeface="Arial"/>
            </a:endParaRPr>
          </a:p>
          <a:p>
            <a:pPr algn="ctr">
              <a:lnSpc>
                <a:spcPct val="100000"/>
              </a:lnSpc>
            </a:pPr>
            <a:r>
              <a:rPr lang="it-IT" sz="1100" b="0" strike="noStrike" spc="-1">
                <a:solidFill>
                  <a:srgbClr val="000000"/>
                </a:solidFill>
                <a:latin typeface="Calibri"/>
                <a:ea typeface="DejaVu Sans"/>
              </a:rPr>
              <a:t>ANCHE CON RIMBORSO DILAZIONATO</a:t>
            </a:r>
            <a:endParaRPr lang="it-IT" sz="1100" b="0" strike="noStrike" spc="-1">
              <a:latin typeface="Arial"/>
            </a:endParaRPr>
          </a:p>
          <a:p>
            <a:pPr algn="ctr">
              <a:lnSpc>
                <a:spcPct val="100000"/>
              </a:lnSpc>
            </a:pPr>
            <a:endParaRPr lang="it-IT" sz="1100" b="0" strike="noStrike" spc="-1">
              <a:latin typeface="Arial"/>
            </a:endParaRPr>
          </a:p>
        </p:txBody>
      </p:sp>
      <p:sp>
        <p:nvSpPr>
          <p:cNvPr id="171" name="CustomShape 20"/>
          <p:cNvSpPr/>
          <p:nvPr/>
        </p:nvSpPr>
        <p:spPr>
          <a:xfrm>
            <a:off x="304920" y="895320"/>
            <a:ext cx="8457480" cy="686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marL="714240" indent="-266040">
              <a:lnSpc>
                <a:spcPct val="100000"/>
              </a:lnSpc>
              <a:spcAft>
                <a:spcPts val="601"/>
              </a:spcAft>
              <a:tabLst>
                <a:tab pos="0" algn="l"/>
              </a:tabLst>
            </a:pPr>
            <a:endParaRPr lang="it-IT" sz="1800" b="0" strike="noStrike" spc="-1">
              <a:latin typeface="Arial"/>
            </a:endParaRPr>
          </a:p>
          <a:p>
            <a:pPr marL="447840" indent="-266040">
              <a:lnSpc>
                <a:spcPct val="100000"/>
              </a:lnSpc>
              <a:spcAft>
                <a:spcPts val="601"/>
              </a:spcAft>
              <a:tabLst>
                <a:tab pos="0" algn="l"/>
              </a:tabLst>
            </a:pPr>
            <a:r>
              <a:rPr lang="it-IT" sz="1600" b="0" strike="noStrike" spc="-1">
                <a:solidFill>
                  <a:srgbClr val="000000"/>
                </a:solidFill>
                <a:latin typeface="Calibri"/>
                <a:ea typeface="DejaVu Sans"/>
              </a:rPr>
              <a:t>La Grande/Media impresa stipula con il Factor un contratto di reverse factoring  per effetto del quale il factor pagherà per loro conto i fornitori a condizioni privilegiate e preconcordate.</a:t>
            </a:r>
            <a:endParaRPr lang="it-IT" sz="1600" b="0" strike="noStrike" spc="-1">
              <a:latin typeface="Arial"/>
            </a:endParaRPr>
          </a:p>
          <a:p>
            <a:pPr marL="343080" indent="-342360">
              <a:lnSpc>
                <a:spcPts val="2299"/>
              </a:lnSpc>
              <a:spcAft>
                <a:spcPts val="1199"/>
              </a:spcAft>
              <a:tabLst>
                <a:tab pos="0" algn="l"/>
              </a:tabLst>
            </a:pPr>
            <a:endParaRPr lang="it-IT" sz="1600" b="0" strike="noStrike" spc="-1">
              <a:latin typeface="Arial"/>
            </a:endParaRPr>
          </a:p>
        </p:txBody>
      </p:sp>
      <p:sp>
        <p:nvSpPr>
          <p:cNvPr id="172" name="CustomShape 21"/>
          <p:cNvSpPr/>
          <p:nvPr/>
        </p:nvSpPr>
        <p:spPr>
          <a:xfrm>
            <a:off x="4642200" y="1809720"/>
            <a:ext cx="356400" cy="213480"/>
          </a:xfrm>
          <a:prstGeom prst="ellipse">
            <a:avLst/>
          </a:prstGeom>
          <a:solidFill>
            <a:srgbClr val="C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it-IT" sz="1200" b="1" strike="noStrike" spc="-1">
                <a:solidFill>
                  <a:srgbClr val="FFFFFF"/>
                </a:solidFill>
                <a:latin typeface="Calibri"/>
                <a:ea typeface="DejaVu Sans"/>
              </a:rPr>
              <a:t>1</a:t>
            </a:r>
            <a:endParaRPr lang="it-IT" sz="1200" b="0" strike="noStrike" spc="-1">
              <a:latin typeface="Arial"/>
            </a:endParaRPr>
          </a:p>
        </p:txBody>
      </p:sp>
      <p:sp>
        <p:nvSpPr>
          <p:cNvPr id="173" name="CustomShape 22"/>
          <p:cNvSpPr/>
          <p:nvPr/>
        </p:nvSpPr>
        <p:spPr>
          <a:xfrm>
            <a:off x="4862520" y="2571840"/>
            <a:ext cx="360" cy="153720"/>
          </a:xfrm>
          <a:custGeom>
            <a:avLst/>
            <a:gdLst/>
            <a:ahLst/>
            <a:cxnLst/>
            <a:rect l="l" t="t" r="r" b="b"/>
            <a:pathLst>
              <a:path w="21600" h="21600">
                <a:moveTo>
                  <a:pt x="0" y="0"/>
                </a:moveTo>
                <a:lnTo>
                  <a:pt x="21600" y="21600"/>
                </a:lnTo>
              </a:path>
            </a:pathLst>
          </a:custGeom>
          <a:noFill/>
          <a:ln w="34920">
            <a:solidFill>
              <a:srgbClr val="3F6EC2"/>
            </a:solidFill>
            <a:tailEnd type="triangle" w="med" len="med"/>
          </a:ln>
        </p:spPr>
        <p:style>
          <a:lnRef idx="1">
            <a:schemeClr val="accent1"/>
          </a:lnRef>
          <a:fillRef idx="0">
            <a:schemeClr val="accent1"/>
          </a:fillRef>
          <a:effectRef idx="0">
            <a:schemeClr val="accent1"/>
          </a:effectRef>
          <a:fontRef idx="minor"/>
        </p:style>
      </p:sp>
      <p:sp>
        <p:nvSpPr>
          <p:cNvPr id="174" name="CustomShape 23"/>
          <p:cNvSpPr/>
          <p:nvPr/>
        </p:nvSpPr>
        <p:spPr>
          <a:xfrm>
            <a:off x="3648240" y="3652200"/>
            <a:ext cx="2142360" cy="290520"/>
          </a:xfrm>
          <a:prstGeom prst="foldedCorner">
            <a:avLst>
              <a:gd name="adj" fmla="val 16667"/>
            </a:avLst>
          </a:prstGeom>
          <a:solidFill>
            <a:schemeClr val="bg1"/>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it-IT" sz="1800" b="0" strike="noStrike" spc="-1">
              <a:latin typeface="Arial"/>
            </a:endParaRPr>
          </a:p>
          <a:p>
            <a:pPr algn="ctr">
              <a:lnSpc>
                <a:spcPct val="100000"/>
              </a:lnSpc>
            </a:pPr>
            <a:r>
              <a:rPr lang="it-IT" sz="1200" b="0" strike="noStrike" spc="-1">
                <a:solidFill>
                  <a:srgbClr val="000000"/>
                </a:solidFill>
                <a:latin typeface="Calibri"/>
                <a:ea typeface="DejaVu Sans"/>
              </a:rPr>
              <a:t>PROPOSTA DI ADESIONE</a:t>
            </a:r>
            <a:endParaRPr lang="it-IT" sz="1200" b="0" strike="noStrike" spc="-1">
              <a:latin typeface="Arial"/>
            </a:endParaRPr>
          </a:p>
          <a:p>
            <a:pPr algn="ctr">
              <a:lnSpc>
                <a:spcPct val="100000"/>
              </a:lnSpc>
            </a:pPr>
            <a:endParaRPr lang="it-IT" sz="1200" b="0" strike="noStrike" spc="-1">
              <a:latin typeface="Arial"/>
            </a:endParaRPr>
          </a:p>
        </p:txBody>
      </p:sp>
      <p:sp>
        <p:nvSpPr>
          <p:cNvPr id="175" name="CustomShape 24"/>
          <p:cNvSpPr/>
          <p:nvPr/>
        </p:nvSpPr>
        <p:spPr>
          <a:xfrm>
            <a:off x="5791320" y="3790800"/>
            <a:ext cx="647280" cy="360"/>
          </a:xfrm>
          <a:custGeom>
            <a:avLst/>
            <a:gdLst/>
            <a:ahLst/>
            <a:cxnLst/>
            <a:rect l="l" t="t" r="r" b="b"/>
            <a:pathLst>
              <a:path w="21600" h="21600">
                <a:moveTo>
                  <a:pt x="0" y="0"/>
                </a:moveTo>
                <a:lnTo>
                  <a:pt x="21600" y="21600"/>
                </a:lnTo>
              </a:path>
            </a:pathLst>
          </a:custGeom>
          <a:noFill/>
          <a:ln w="28440">
            <a:solidFill>
              <a:srgbClr val="C00000"/>
            </a:solidFill>
            <a:prstDash val="dash"/>
            <a:tailEnd type="arrow" w="med" len="med"/>
          </a:ln>
        </p:spPr>
        <p:style>
          <a:lnRef idx="1">
            <a:schemeClr val="accent1"/>
          </a:lnRef>
          <a:fillRef idx="0">
            <a:schemeClr val="accent1"/>
          </a:fillRef>
          <a:effectRef idx="0">
            <a:schemeClr val="accent1"/>
          </a:effectRef>
          <a:fontRef idx="minor"/>
        </p:style>
      </p:sp>
      <p:sp>
        <p:nvSpPr>
          <p:cNvPr id="176" name="CustomShape 25"/>
          <p:cNvSpPr/>
          <p:nvPr/>
        </p:nvSpPr>
        <p:spPr>
          <a:xfrm>
            <a:off x="6477120" y="2800440"/>
            <a:ext cx="2142360" cy="290520"/>
          </a:xfrm>
          <a:prstGeom prst="foldedCorner">
            <a:avLst>
              <a:gd name="adj" fmla="val 16667"/>
            </a:avLst>
          </a:prstGeom>
          <a:solidFill>
            <a:schemeClr val="bg1"/>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it-IT" sz="1800" b="0" strike="noStrike" spc="-1">
              <a:latin typeface="Arial"/>
            </a:endParaRPr>
          </a:p>
          <a:p>
            <a:pPr algn="ctr">
              <a:lnSpc>
                <a:spcPct val="100000"/>
              </a:lnSpc>
            </a:pPr>
            <a:r>
              <a:rPr lang="it-IT" sz="1200" b="0" strike="noStrike" spc="-1">
                <a:solidFill>
                  <a:srgbClr val="000000"/>
                </a:solidFill>
                <a:latin typeface="Calibri"/>
                <a:ea typeface="DejaVu Sans"/>
              </a:rPr>
              <a:t>ADESIONE ALLA CONVENZIONE</a:t>
            </a:r>
            <a:endParaRPr lang="it-IT" sz="1200" b="0" strike="noStrike" spc="-1">
              <a:latin typeface="Arial"/>
            </a:endParaRPr>
          </a:p>
          <a:p>
            <a:pPr algn="ctr">
              <a:lnSpc>
                <a:spcPct val="100000"/>
              </a:lnSpc>
            </a:pPr>
            <a:endParaRPr lang="it-IT" sz="1200" b="0" strike="noStrike" spc="-1">
              <a:latin typeface="Arial"/>
            </a:endParaRPr>
          </a:p>
        </p:txBody>
      </p:sp>
    </p:spTree>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CustomShape 1"/>
          <p:cNvSpPr/>
          <p:nvPr/>
        </p:nvSpPr>
        <p:spPr>
          <a:xfrm flipV="1">
            <a:off x="3048120" y="1198800"/>
            <a:ext cx="3199680" cy="207000"/>
          </a:xfrm>
          <a:prstGeom prst="triangle">
            <a:avLst>
              <a:gd name="adj" fmla="val 50000"/>
            </a:avLst>
          </a:prstGeom>
          <a:gradFill rotWithShape="0">
            <a:gsLst>
              <a:gs pos="0">
                <a:srgbClr val="080808"/>
              </a:gs>
              <a:gs pos="100000">
                <a:srgbClr val="666666"/>
              </a:gs>
            </a:gsLst>
            <a:lin ang="16200000"/>
          </a:gradFill>
          <a:ln>
            <a:noFill/>
          </a:ln>
        </p:spPr>
        <p:style>
          <a:lnRef idx="0">
            <a:scrgbClr r="0" g="0" b="0"/>
          </a:lnRef>
          <a:fillRef idx="0">
            <a:scrgbClr r="0" g="0" b="0"/>
          </a:fillRef>
          <a:effectRef idx="0">
            <a:scrgbClr r="0" g="0" b="0"/>
          </a:effectRef>
          <a:fontRef idx="minor"/>
        </p:style>
      </p:sp>
      <p:sp>
        <p:nvSpPr>
          <p:cNvPr id="178" name="CustomShape 2"/>
          <p:cNvSpPr/>
          <p:nvPr/>
        </p:nvSpPr>
        <p:spPr>
          <a:xfrm>
            <a:off x="117360" y="4770720"/>
            <a:ext cx="3083400" cy="329400"/>
          </a:xfrm>
          <a:prstGeom prst="rect">
            <a:avLst/>
          </a:prstGeom>
          <a:noFill/>
          <a:ln>
            <a:noFill/>
          </a:ln>
        </p:spPr>
        <p:style>
          <a:lnRef idx="0">
            <a:scrgbClr r="0" g="0" b="0"/>
          </a:lnRef>
          <a:fillRef idx="0">
            <a:scrgbClr r="0" g="0" b="0"/>
          </a:fillRef>
          <a:effectRef idx="0">
            <a:scrgbClr r="0" g="0" b="0"/>
          </a:effectRef>
          <a:fontRef idx="minor"/>
        </p:style>
        <p:txBody>
          <a:bodyPr lIns="68760" tIns="34200" rIns="68760" bIns="34200" anchor="ctr">
            <a:noAutofit/>
          </a:bodyPr>
          <a:lstStyle/>
          <a:p>
            <a:pPr>
              <a:lnSpc>
                <a:spcPct val="100000"/>
              </a:lnSpc>
            </a:pPr>
            <a:r>
              <a:rPr lang="it-IT" sz="900" b="0" strike="noStrike" spc="-1">
                <a:solidFill>
                  <a:srgbClr val="FFFFFF"/>
                </a:solidFill>
                <a:latin typeface="Calibri"/>
                <a:ea typeface="DejaVu Sans"/>
              </a:rPr>
              <a:t>Protezione dei dati Personali ai sensi del Reg. UE 679</a:t>
            </a:r>
            <a:endParaRPr lang="it-IT" sz="900" b="0" strike="noStrike" spc="-1">
              <a:latin typeface="Arial"/>
            </a:endParaRPr>
          </a:p>
        </p:txBody>
      </p:sp>
      <p:sp>
        <p:nvSpPr>
          <p:cNvPr id="179" name="CustomShape 3"/>
          <p:cNvSpPr/>
          <p:nvPr/>
        </p:nvSpPr>
        <p:spPr>
          <a:xfrm>
            <a:off x="914400" y="754560"/>
            <a:ext cx="7695360" cy="364320"/>
          </a:xfrm>
          <a:prstGeom prst="rect">
            <a:avLst/>
          </a:prstGeom>
          <a:solidFill>
            <a:schemeClr val="tx2">
              <a:lumMod val="50000"/>
            </a:schemeClr>
          </a:solid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it-IT" sz="1800" b="1" strike="noStrike" spc="-1">
                <a:solidFill>
                  <a:srgbClr val="FFFFFF"/>
                </a:solidFill>
                <a:latin typeface="Calibri"/>
                <a:ea typeface="DejaVu Sans"/>
              </a:rPr>
              <a:t>VANTAGGI IN AMBITO PRIVATISTICO</a:t>
            </a:r>
            <a:endParaRPr lang="it-IT" sz="1800" b="0" strike="noStrike" spc="-1">
              <a:latin typeface="Arial"/>
            </a:endParaRPr>
          </a:p>
        </p:txBody>
      </p:sp>
      <p:sp>
        <p:nvSpPr>
          <p:cNvPr id="180" name="CustomShape 4"/>
          <p:cNvSpPr/>
          <p:nvPr/>
        </p:nvSpPr>
        <p:spPr>
          <a:xfrm>
            <a:off x="1770480" y="455760"/>
            <a:ext cx="2115000" cy="189360"/>
          </a:xfrm>
          <a:custGeom>
            <a:avLst/>
            <a:gdLst/>
            <a:ahLst/>
            <a:cxnLst/>
            <a:rect l="l" t="t" r="r" b="b"/>
            <a:pathLst>
              <a:path w="3030220">
                <a:moveTo>
                  <a:pt x="0" y="0"/>
                </a:moveTo>
                <a:lnTo>
                  <a:pt x="3029712" y="0"/>
                </a:lnTo>
              </a:path>
            </a:pathLst>
          </a:custGeom>
          <a:noFill/>
          <a:ln w="15120">
            <a:solidFill>
              <a:srgbClr val="FF6600"/>
            </a:solidFill>
            <a:round/>
          </a:ln>
        </p:spPr>
        <p:style>
          <a:lnRef idx="0">
            <a:scrgbClr r="0" g="0" b="0"/>
          </a:lnRef>
          <a:fillRef idx="0">
            <a:scrgbClr r="0" g="0" b="0"/>
          </a:fillRef>
          <a:effectRef idx="0">
            <a:scrgbClr r="0" g="0" b="0"/>
          </a:effectRef>
          <a:fontRef idx="minor"/>
        </p:style>
      </p:sp>
      <p:sp>
        <p:nvSpPr>
          <p:cNvPr id="181" name="CustomShape 5"/>
          <p:cNvSpPr/>
          <p:nvPr/>
        </p:nvSpPr>
        <p:spPr>
          <a:xfrm flipV="1">
            <a:off x="5334120" y="383040"/>
            <a:ext cx="2115000" cy="72000"/>
          </a:xfrm>
          <a:custGeom>
            <a:avLst/>
            <a:gdLst/>
            <a:ahLst/>
            <a:cxnLst/>
            <a:rect l="l" t="t" r="r" b="b"/>
            <a:pathLst>
              <a:path w="3030220">
                <a:moveTo>
                  <a:pt x="0" y="0"/>
                </a:moveTo>
                <a:lnTo>
                  <a:pt x="3029712" y="0"/>
                </a:lnTo>
              </a:path>
            </a:pathLst>
          </a:custGeom>
          <a:noFill/>
          <a:ln w="15120">
            <a:solidFill>
              <a:srgbClr val="FF6600"/>
            </a:solidFill>
            <a:round/>
          </a:ln>
        </p:spPr>
        <p:style>
          <a:lnRef idx="0">
            <a:scrgbClr r="0" g="0" b="0"/>
          </a:lnRef>
          <a:fillRef idx="0">
            <a:scrgbClr r="0" g="0" b="0"/>
          </a:fillRef>
          <a:effectRef idx="0">
            <a:scrgbClr r="0" g="0" b="0"/>
          </a:effectRef>
          <a:fontRef idx="minor"/>
        </p:style>
      </p:sp>
      <p:sp>
        <p:nvSpPr>
          <p:cNvPr id="182" name="CustomShape 6"/>
          <p:cNvSpPr/>
          <p:nvPr/>
        </p:nvSpPr>
        <p:spPr>
          <a:xfrm>
            <a:off x="604080" y="361800"/>
            <a:ext cx="1148040" cy="200520"/>
          </a:xfrm>
          <a:prstGeom prst="rect">
            <a:avLst/>
          </a:prstGeom>
          <a:noFill/>
          <a:ln w="15120">
            <a:solidFill>
              <a:srgbClr val="FF6600"/>
            </a:solidFill>
            <a:round/>
          </a:ln>
        </p:spPr>
        <p:style>
          <a:lnRef idx="0">
            <a:scrgbClr r="0" g="0" b="0"/>
          </a:lnRef>
          <a:fillRef idx="0">
            <a:scrgbClr r="0" g="0" b="0"/>
          </a:fillRef>
          <a:effectRef idx="0">
            <a:scrgbClr r="0" g="0" b="0"/>
          </a:effectRef>
          <a:fontRef idx="minor"/>
        </p:style>
        <p:txBody>
          <a:bodyPr lIns="0" tIns="17640" rIns="0" bIns="0">
            <a:spAutoFit/>
          </a:bodyPr>
          <a:lstStyle/>
          <a:p>
            <a:pPr marL="165240" algn="ctr">
              <a:lnSpc>
                <a:spcPct val="100000"/>
              </a:lnSpc>
              <a:spcBef>
                <a:spcPts val="139"/>
              </a:spcBef>
            </a:pPr>
            <a:r>
              <a:rPr lang="it-IT" sz="1200" b="1" strike="noStrike" spc="-21">
                <a:solidFill>
                  <a:srgbClr val="001F5F"/>
                </a:solidFill>
                <a:latin typeface="Calibri"/>
                <a:ea typeface="DejaVu Sans"/>
              </a:rPr>
              <a:t>I VANTAGGI</a:t>
            </a:r>
            <a:endParaRPr lang="it-IT" sz="1200" b="0" strike="noStrike" spc="-1">
              <a:latin typeface="Arial"/>
            </a:endParaRPr>
          </a:p>
        </p:txBody>
      </p:sp>
      <p:grpSp>
        <p:nvGrpSpPr>
          <p:cNvPr id="183" name="Group 7"/>
          <p:cNvGrpSpPr/>
          <p:nvPr/>
        </p:nvGrpSpPr>
        <p:grpSpPr>
          <a:xfrm>
            <a:off x="1278000" y="1276200"/>
            <a:ext cx="2378880" cy="837360"/>
            <a:chOff x="1278000" y="1276200"/>
            <a:chExt cx="2378880" cy="837360"/>
          </a:xfrm>
        </p:grpSpPr>
        <p:sp>
          <p:nvSpPr>
            <p:cNvPr id="184" name="CustomShape 8"/>
            <p:cNvSpPr/>
            <p:nvPr/>
          </p:nvSpPr>
          <p:spPr>
            <a:xfrm>
              <a:off x="1278000" y="1276200"/>
              <a:ext cx="2378880" cy="837360"/>
            </a:xfrm>
            <a:prstGeom prst="ellipse">
              <a:avLst/>
            </a:prstGeom>
            <a:solidFill>
              <a:srgbClr val="FF000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p:style>
        </p:sp>
        <p:sp>
          <p:nvSpPr>
            <p:cNvPr id="185" name="CustomShape 9"/>
            <p:cNvSpPr/>
            <p:nvPr/>
          </p:nvSpPr>
          <p:spPr>
            <a:xfrm>
              <a:off x="1710360" y="1415160"/>
              <a:ext cx="1577520" cy="521640"/>
            </a:xfrm>
            <a:prstGeom prst="rect">
              <a:avLst/>
            </a:prstGeom>
            <a:solidFill>
              <a:srgbClr val="FF0000"/>
            </a:solidFill>
            <a:ln>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90000"/>
                </a:lnSpc>
                <a:spcAft>
                  <a:spcPts val="561"/>
                </a:spcAft>
                <a:tabLst>
                  <a:tab pos="0" algn="l"/>
                </a:tabLst>
              </a:pPr>
              <a:r>
                <a:rPr lang="it-IT" sz="1600" b="1" strike="noStrike" spc="-1">
                  <a:solidFill>
                    <a:srgbClr val="FFFFFF"/>
                  </a:solidFill>
                  <a:latin typeface="Calibri"/>
                  <a:ea typeface="DejaVu Sans"/>
                </a:rPr>
                <a:t>PER IL DEBITORE</a:t>
              </a:r>
              <a:endParaRPr lang="it-IT" sz="1600" b="0" strike="noStrike" spc="-1">
                <a:latin typeface="Arial"/>
              </a:endParaRPr>
            </a:p>
          </p:txBody>
        </p:sp>
      </p:grpSp>
      <p:sp>
        <p:nvSpPr>
          <p:cNvPr id="186" name="CustomShape 10"/>
          <p:cNvSpPr/>
          <p:nvPr/>
        </p:nvSpPr>
        <p:spPr>
          <a:xfrm>
            <a:off x="3886200" y="361800"/>
            <a:ext cx="1523160" cy="377280"/>
          </a:xfrm>
          <a:prstGeom prst="rect">
            <a:avLst/>
          </a:prstGeom>
          <a:noFill/>
          <a:ln>
            <a:noFill/>
          </a:ln>
        </p:spPr>
        <p:style>
          <a:lnRef idx="0">
            <a:scrgbClr r="0" g="0" b="0"/>
          </a:lnRef>
          <a:fillRef idx="0">
            <a:scrgbClr r="0" g="0" b="0"/>
          </a:fillRef>
          <a:effectRef idx="0">
            <a:scrgbClr r="0" g="0" b="0"/>
          </a:effectRef>
          <a:fontRef idx="minor"/>
        </p:style>
        <p:txBody>
          <a:bodyPr lIns="0" tIns="12600" rIns="0" bIns="0">
            <a:spAutoFit/>
          </a:bodyPr>
          <a:lstStyle/>
          <a:p>
            <a:pPr marL="12600">
              <a:lnSpc>
                <a:spcPct val="100000"/>
              </a:lnSpc>
              <a:spcBef>
                <a:spcPts val="99"/>
              </a:spcBef>
              <a:tabLst>
                <a:tab pos="2379240" algn="l"/>
                <a:tab pos="4662720" algn="l"/>
              </a:tabLst>
            </a:pPr>
            <a:r>
              <a:rPr lang="it-IT" sz="1200" b="0" strike="noStrike" spc="-12">
                <a:solidFill>
                  <a:srgbClr val="001F5F"/>
                </a:solidFill>
                <a:latin typeface="Calibri"/>
                <a:ea typeface="DejaVu Sans"/>
              </a:rPr>
              <a:t>REVERSE FACTORING</a:t>
            </a:r>
            <a:endParaRPr lang="it-IT" sz="1200" b="0" strike="noStrike" spc="-1">
              <a:latin typeface="Arial"/>
            </a:endParaRPr>
          </a:p>
        </p:txBody>
      </p:sp>
      <p:grpSp>
        <p:nvGrpSpPr>
          <p:cNvPr id="187" name="Group 11"/>
          <p:cNvGrpSpPr/>
          <p:nvPr/>
        </p:nvGrpSpPr>
        <p:grpSpPr>
          <a:xfrm>
            <a:off x="5486400" y="1276200"/>
            <a:ext cx="2378880" cy="837360"/>
            <a:chOff x="5486400" y="1276200"/>
            <a:chExt cx="2378880" cy="837360"/>
          </a:xfrm>
        </p:grpSpPr>
        <p:sp>
          <p:nvSpPr>
            <p:cNvPr id="188" name="CustomShape 12"/>
            <p:cNvSpPr/>
            <p:nvPr/>
          </p:nvSpPr>
          <p:spPr>
            <a:xfrm>
              <a:off x="5486400" y="1276200"/>
              <a:ext cx="2378880" cy="837360"/>
            </a:xfrm>
            <a:prstGeom prst="ellipse">
              <a:avLst/>
            </a:prstGeom>
            <a:solidFill>
              <a:srgbClr val="FF000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p:style>
        </p:sp>
        <p:sp>
          <p:nvSpPr>
            <p:cNvPr id="189" name="CustomShape 13"/>
            <p:cNvSpPr/>
            <p:nvPr/>
          </p:nvSpPr>
          <p:spPr>
            <a:xfrm>
              <a:off x="5918760" y="1415160"/>
              <a:ext cx="1577520" cy="521640"/>
            </a:xfrm>
            <a:prstGeom prst="rect">
              <a:avLst/>
            </a:prstGeom>
            <a:solidFill>
              <a:srgbClr val="FF0000"/>
            </a:solidFill>
            <a:ln>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90000"/>
                </a:lnSpc>
                <a:spcAft>
                  <a:spcPts val="561"/>
                </a:spcAft>
                <a:tabLst>
                  <a:tab pos="0" algn="l"/>
                </a:tabLst>
              </a:pPr>
              <a:r>
                <a:rPr lang="it-IT" sz="1600" b="1" strike="noStrike" spc="-1">
                  <a:solidFill>
                    <a:srgbClr val="FFFFFF"/>
                  </a:solidFill>
                  <a:latin typeface="Calibri"/>
                  <a:ea typeface="DejaVu Sans"/>
                </a:rPr>
                <a:t>PER L’ACQUIRENTE</a:t>
              </a:r>
              <a:endParaRPr lang="it-IT" sz="1600" b="0" strike="noStrike" spc="-1">
                <a:latin typeface="Arial"/>
              </a:endParaRPr>
            </a:p>
          </p:txBody>
        </p:sp>
      </p:grpSp>
      <p:sp>
        <p:nvSpPr>
          <p:cNvPr id="190" name="CustomShape 14"/>
          <p:cNvSpPr/>
          <p:nvPr/>
        </p:nvSpPr>
        <p:spPr>
          <a:xfrm>
            <a:off x="4952880" y="2190600"/>
            <a:ext cx="3781440" cy="2411280"/>
          </a:xfrm>
          <a:prstGeom prst="rect">
            <a:avLst/>
          </a:prstGeom>
          <a:solidFill>
            <a:schemeClr val="tx2">
              <a:lumMod val="75000"/>
            </a:schemeClr>
          </a:solidFill>
          <a:ln>
            <a:noFill/>
          </a:ln>
        </p:spPr>
        <p:style>
          <a:lnRef idx="0">
            <a:scrgbClr r="0" g="0" b="0"/>
          </a:lnRef>
          <a:fillRef idx="0">
            <a:scrgbClr r="0" g="0" b="0"/>
          </a:fillRef>
          <a:effectRef idx="0">
            <a:scrgbClr r="0" g="0" b="0"/>
          </a:effectRef>
          <a:fontRef idx="minor"/>
        </p:style>
        <p:txBody>
          <a:bodyPr lIns="0" tIns="56880" rIns="56880" bIns="56880" anchor="ctr">
            <a:noAutofit/>
          </a:bodyPr>
          <a:lstStyle/>
          <a:p>
            <a:pPr marL="357120" indent="-259560" algn="just">
              <a:lnSpc>
                <a:spcPct val="100000"/>
              </a:lnSpc>
              <a:spcAft>
                <a:spcPts val="799"/>
              </a:spcAft>
              <a:buClr>
                <a:srgbClr val="FFFFFF"/>
              </a:buClr>
              <a:buFont typeface="StarSymbol"/>
              <a:buChar char="-"/>
            </a:pPr>
            <a:r>
              <a:rPr lang="it-IT" sz="1300" b="0" strike="noStrike" spc="-1">
                <a:solidFill>
                  <a:srgbClr val="FFFFFF"/>
                </a:solidFill>
                <a:latin typeface="Calibri"/>
                <a:ea typeface="DejaVu Sans"/>
              </a:rPr>
              <a:t>UNA </a:t>
            </a:r>
            <a:r>
              <a:rPr lang="it-IT" sz="1300" b="1" strike="noStrike" spc="-1">
                <a:solidFill>
                  <a:srgbClr val="FFFFFF"/>
                </a:solidFill>
                <a:latin typeface="Calibri"/>
                <a:ea typeface="DejaVu Sans"/>
              </a:rPr>
              <a:t>FACILITAZIONE ALLA VENDITA</a:t>
            </a:r>
            <a:endParaRPr lang="it-IT" sz="1300" b="0" strike="noStrike" spc="-1">
              <a:latin typeface="Arial"/>
            </a:endParaRPr>
          </a:p>
          <a:p>
            <a:pPr marL="357120" indent="-259560" algn="just">
              <a:lnSpc>
                <a:spcPct val="100000"/>
              </a:lnSpc>
              <a:buClr>
                <a:srgbClr val="FFFFFF"/>
              </a:buClr>
              <a:buFont typeface="StarSymbol"/>
              <a:buChar char="-"/>
            </a:pPr>
            <a:r>
              <a:rPr lang="it-IT" sz="1300" b="1" strike="noStrike" spc="-1">
                <a:solidFill>
                  <a:srgbClr val="FFFFFF"/>
                </a:solidFill>
                <a:latin typeface="Calibri"/>
                <a:ea typeface="DejaVu Sans"/>
              </a:rPr>
              <a:t>PAGAMENTI PUNTUALI </a:t>
            </a:r>
            <a:r>
              <a:rPr lang="it-IT" sz="1300" b="0" strike="noStrike" spc="-1">
                <a:solidFill>
                  <a:srgbClr val="FFFFFF"/>
                </a:solidFill>
                <a:latin typeface="Calibri"/>
                <a:ea typeface="DejaVu Sans"/>
              </a:rPr>
              <a:t>CON RIDUZIONE DEI </a:t>
            </a:r>
            <a:endParaRPr lang="it-IT" sz="1300" b="0" strike="noStrike" spc="-1">
              <a:latin typeface="Arial"/>
            </a:endParaRPr>
          </a:p>
          <a:p>
            <a:pPr marL="406440" indent="-308880" algn="just">
              <a:lnSpc>
                <a:spcPct val="100000"/>
              </a:lnSpc>
              <a:spcAft>
                <a:spcPts val="799"/>
              </a:spcAft>
              <a:tabLst>
                <a:tab pos="0" algn="l"/>
              </a:tabLst>
            </a:pPr>
            <a:r>
              <a:rPr lang="it-IT" sz="1300" b="0" strike="noStrike" spc="-1">
                <a:solidFill>
                  <a:srgbClr val="FFFFFF"/>
                </a:solidFill>
                <a:latin typeface="Calibri"/>
                <a:ea typeface="DejaVu Sans"/>
              </a:rPr>
              <a:t>	COSTI INTERNI PER LA GESTIONE DEI CREDITI</a:t>
            </a:r>
            <a:endParaRPr lang="it-IT" sz="1300" b="0" strike="noStrike" spc="-1">
              <a:latin typeface="Arial"/>
            </a:endParaRPr>
          </a:p>
          <a:p>
            <a:pPr marL="406440" indent="-308880" algn="just">
              <a:lnSpc>
                <a:spcPct val="100000"/>
              </a:lnSpc>
              <a:spcAft>
                <a:spcPts val="799"/>
              </a:spcAft>
              <a:tabLst>
                <a:tab pos="0" algn="l"/>
              </a:tabLst>
            </a:pPr>
            <a:endParaRPr lang="it-IT" sz="1300" b="0" strike="noStrike" spc="-1">
              <a:latin typeface="Arial"/>
            </a:endParaRPr>
          </a:p>
          <a:p>
            <a:pPr marL="96840" indent="-308880" algn="just">
              <a:lnSpc>
                <a:spcPct val="100000"/>
              </a:lnSpc>
              <a:spcAft>
                <a:spcPts val="499"/>
              </a:spcAft>
              <a:tabLst>
                <a:tab pos="0" algn="l"/>
              </a:tabLst>
            </a:pPr>
            <a:endParaRPr lang="it-IT" sz="1300" b="0" strike="noStrike" spc="-1">
              <a:latin typeface="Arial"/>
            </a:endParaRPr>
          </a:p>
          <a:p>
            <a:pPr marL="96840" indent="-308880" algn="just">
              <a:lnSpc>
                <a:spcPct val="100000"/>
              </a:lnSpc>
              <a:spcAft>
                <a:spcPts val="499"/>
              </a:spcAft>
              <a:tabLst>
                <a:tab pos="0" algn="l"/>
              </a:tabLst>
            </a:pPr>
            <a:endParaRPr lang="it-IT" sz="1300" b="0" strike="noStrike" spc="-1">
              <a:latin typeface="Arial"/>
            </a:endParaRPr>
          </a:p>
        </p:txBody>
      </p:sp>
      <p:sp>
        <p:nvSpPr>
          <p:cNvPr id="191" name="CustomShape 15"/>
          <p:cNvSpPr/>
          <p:nvPr/>
        </p:nvSpPr>
        <p:spPr>
          <a:xfrm>
            <a:off x="446400" y="2190600"/>
            <a:ext cx="3923280" cy="2411280"/>
          </a:xfrm>
          <a:prstGeom prst="rect">
            <a:avLst/>
          </a:prstGeom>
          <a:solidFill>
            <a:schemeClr val="tx2">
              <a:lumMod val="75000"/>
            </a:schemeClr>
          </a:solidFill>
          <a:ln>
            <a:noFill/>
          </a:ln>
        </p:spPr>
        <p:style>
          <a:lnRef idx="0">
            <a:scrgbClr r="0" g="0" b="0"/>
          </a:lnRef>
          <a:fillRef idx="0">
            <a:scrgbClr r="0" g="0" b="0"/>
          </a:fillRef>
          <a:effectRef idx="0">
            <a:scrgbClr r="0" g="0" b="0"/>
          </a:effectRef>
          <a:fontRef idx="minor"/>
        </p:style>
        <p:txBody>
          <a:bodyPr lIns="0" tIns="64080" rIns="64080" bIns="64080" anchor="ctr">
            <a:noAutofit/>
          </a:bodyPr>
          <a:lstStyle/>
          <a:p>
            <a:pPr marL="325440" indent="-259560" algn="just">
              <a:lnSpc>
                <a:spcPct val="100000"/>
              </a:lnSpc>
              <a:spcAft>
                <a:spcPts val="799"/>
              </a:spcAft>
              <a:buClr>
                <a:srgbClr val="FFFFFF"/>
              </a:buClr>
              <a:buFont typeface="StarSymbol"/>
              <a:buChar char="-"/>
            </a:pPr>
            <a:r>
              <a:rPr lang="it-IT" sz="1300" b="0" strike="noStrike" spc="-1">
                <a:solidFill>
                  <a:srgbClr val="FFFFFF"/>
                </a:solidFill>
                <a:latin typeface="Calibri"/>
                <a:ea typeface="DejaVu Sans"/>
              </a:rPr>
              <a:t>ASSICURARE LA PUNTUALITÀ DEL PAGAMENTO CON CONSEGUENTE OTTENIMENTO DI UN </a:t>
            </a:r>
            <a:r>
              <a:rPr lang="it-IT" sz="1300" b="1" strike="noStrike" spc="-1">
                <a:solidFill>
                  <a:srgbClr val="FFFFFF"/>
                </a:solidFill>
                <a:latin typeface="Calibri"/>
                <a:ea typeface="DejaVu Sans"/>
              </a:rPr>
              <a:t>MIGLIOR PREZZO</a:t>
            </a:r>
            <a:endParaRPr lang="it-IT" sz="1300" b="0" strike="noStrike" spc="-1">
              <a:latin typeface="Arial"/>
            </a:endParaRPr>
          </a:p>
          <a:p>
            <a:pPr marL="325440" indent="-259560" algn="just">
              <a:lnSpc>
                <a:spcPct val="100000"/>
              </a:lnSpc>
              <a:spcAft>
                <a:spcPts val="799"/>
              </a:spcAft>
              <a:buClr>
                <a:srgbClr val="FFFFFF"/>
              </a:buClr>
              <a:buFont typeface="StarSymbol"/>
              <a:buChar char="-"/>
            </a:pPr>
            <a:r>
              <a:rPr lang="it-IT" sz="1300" b="0" strike="noStrike" spc="-1">
                <a:solidFill>
                  <a:srgbClr val="FFFFFF"/>
                </a:solidFill>
                <a:latin typeface="Calibri"/>
                <a:ea typeface="DejaVu Sans"/>
              </a:rPr>
              <a:t>CONCORDARE CON IL FACTOR UN </a:t>
            </a:r>
            <a:r>
              <a:rPr lang="it-IT" sz="1300" b="1" strike="noStrike" spc="-1">
                <a:solidFill>
                  <a:srgbClr val="FFFFFF"/>
                </a:solidFill>
                <a:latin typeface="Calibri"/>
                <a:ea typeface="DejaVu Sans"/>
              </a:rPr>
              <a:t>PAGAMENTO DILAZIONATO</a:t>
            </a:r>
            <a:r>
              <a:rPr lang="it-IT" sz="1300" b="0" strike="noStrike" spc="-1">
                <a:solidFill>
                  <a:srgbClr val="FFFFFF"/>
                </a:solidFill>
                <a:latin typeface="Calibri"/>
                <a:ea typeface="DejaVu Sans"/>
              </a:rPr>
              <a:t> SUPERIORE A QUANTO AVREBBE POTUTO CONCEDERE IL FORNITORE </a:t>
            </a:r>
            <a:endParaRPr lang="it-IT" sz="1300" b="0" strike="noStrike" spc="-1">
              <a:latin typeface="Arial"/>
            </a:endParaRPr>
          </a:p>
          <a:p>
            <a:pPr marL="325440" indent="-259560" algn="just">
              <a:lnSpc>
                <a:spcPct val="100000"/>
              </a:lnSpc>
              <a:spcAft>
                <a:spcPts val="799"/>
              </a:spcAft>
              <a:buClr>
                <a:srgbClr val="FFFFFF"/>
              </a:buClr>
              <a:buFont typeface="StarSymbol"/>
              <a:buChar char="-"/>
            </a:pPr>
            <a:r>
              <a:rPr lang="it-IT" sz="1300" b="1" strike="noStrike" spc="-1">
                <a:solidFill>
                  <a:srgbClr val="FFFFFF"/>
                </a:solidFill>
                <a:latin typeface="Calibri"/>
                <a:ea typeface="DejaVu Sans"/>
              </a:rPr>
              <a:t>ANTICIPARE ACQUISTI </a:t>
            </a:r>
            <a:r>
              <a:rPr lang="it-IT" sz="1300" b="0" strike="noStrike" spc="-1">
                <a:solidFill>
                  <a:srgbClr val="FFFFFF"/>
                </a:solidFill>
                <a:latin typeface="Calibri"/>
                <a:ea typeface="DejaVu Sans"/>
              </a:rPr>
              <a:t>CHE ALTRIMENTI AVREBBE DOVUTO RIMANDARE</a:t>
            </a:r>
            <a:endParaRPr lang="it-IT" sz="1300" b="0" strike="noStrike" spc="-1">
              <a:latin typeface="Arial"/>
            </a:endParaRPr>
          </a:p>
        </p:txBody>
      </p:sp>
    </p:spTree>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CustomShape 1"/>
          <p:cNvSpPr/>
          <p:nvPr/>
        </p:nvSpPr>
        <p:spPr>
          <a:xfrm flipV="1">
            <a:off x="3200400" y="2036880"/>
            <a:ext cx="3199680" cy="207000"/>
          </a:xfrm>
          <a:prstGeom prst="triangle">
            <a:avLst>
              <a:gd name="adj" fmla="val 50000"/>
            </a:avLst>
          </a:prstGeom>
          <a:gradFill rotWithShape="0">
            <a:gsLst>
              <a:gs pos="0">
                <a:srgbClr val="080808"/>
              </a:gs>
              <a:gs pos="100000">
                <a:srgbClr val="666666"/>
              </a:gs>
            </a:gsLst>
            <a:lin ang="16200000"/>
          </a:gradFill>
          <a:ln>
            <a:noFill/>
          </a:ln>
        </p:spPr>
        <p:style>
          <a:lnRef idx="0">
            <a:scrgbClr r="0" g="0" b="0"/>
          </a:lnRef>
          <a:fillRef idx="0">
            <a:scrgbClr r="0" g="0" b="0"/>
          </a:fillRef>
          <a:effectRef idx="0">
            <a:scrgbClr r="0" g="0" b="0"/>
          </a:effectRef>
          <a:fontRef idx="minor"/>
        </p:style>
      </p:sp>
      <p:sp>
        <p:nvSpPr>
          <p:cNvPr id="193" name="CustomShape 2"/>
          <p:cNvSpPr/>
          <p:nvPr/>
        </p:nvSpPr>
        <p:spPr>
          <a:xfrm>
            <a:off x="117360" y="4770720"/>
            <a:ext cx="3083400" cy="329400"/>
          </a:xfrm>
          <a:prstGeom prst="rect">
            <a:avLst/>
          </a:prstGeom>
          <a:noFill/>
          <a:ln>
            <a:noFill/>
          </a:ln>
        </p:spPr>
        <p:style>
          <a:lnRef idx="0">
            <a:scrgbClr r="0" g="0" b="0"/>
          </a:lnRef>
          <a:fillRef idx="0">
            <a:scrgbClr r="0" g="0" b="0"/>
          </a:fillRef>
          <a:effectRef idx="0">
            <a:scrgbClr r="0" g="0" b="0"/>
          </a:effectRef>
          <a:fontRef idx="minor"/>
        </p:style>
        <p:txBody>
          <a:bodyPr lIns="68760" tIns="34200" rIns="68760" bIns="34200" anchor="ctr">
            <a:noAutofit/>
          </a:bodyPr>
          <a:lstStyle/>
          <a:p>
            <a:pPr>
              <a:lnSpc>
                <a:spcPct val="100000"/>
              </a:lnSpc>
            </a:pPr>
            <a:r>
              <a:rPr lang="it-IT" sz="900" b="0" strike="noStrike" spc="-1">
                <a:solidFill>
                  <a:srgbClr val="FFFFFF"/>
                </a:solidFill>
                <a:latin typeface="Calibri"/>
                <a:ea typeface="DejaVu Sans"/>
              </a:rPr>
              <a:t>Protezione dei dati Personali ai sensi del Reg. UE 679</a:t>
            </a:r>
            <a:endParaRPr lang="it-IT" sz="900" b="0" strike="noStrike" spc="-1">
              <a:latin typeface="Arial"/>
            </a:endParaRPr>
          </a:p>
        </p:txBody>
      </p:sp>
      <p:sp>
        <p:nvSpPr>
          <p:cNvPr id="194" name="CustomShape 3"/>
          <p:cNvSpPr/>
          <p:nvPr/>
        </p:nvSpPr>
        <p:spPr>
          <a:xfrm>
            <a:off x="914400" y="754560"/>
            <a:ext cx="7695360" cy="364320"/>
          </a:xfrm>
          <a:prstGeom prst="rect">
            <a:avLst/>
          </a:prstGeom>
          <a:solidFill>
            <a:schemeClr val="tx2">
              <a:lumMod val="50000"/>
            </a:schemeClr>
          </a:solid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it-IT" sz="1800" b="1" strike="noStrike" spc="-1">
                <a:solidFill>
                  <a:srgbClr val="FFFFFF"/>
                </a:solidFill>
                <a:latin typeface="Calibri"/>
                <a:ea typeface="DejaVu Sans"/>
              </a:rPr>
              <a:t>MODALITA’ IN AMBITO PUBBLICO</a:t>
            </a:r>
            <a:endParaRPr lang="it-IT" sz="1800" b="0" strike="noStrike" spc="-1">
              <a:latin typeface="Arial"/>
            </a:endParaRPr>
          </a:p>
        </p:txBody>
      </p:sp>
      <p:sp>
        <p:nvSpPr>
          <p:cNvPr id="195" name="CustomShape 4"/>
          <p:cNvSpPr/>
          <p:nvPr/>
        </p:nvSpPr>
        <p:spPr>
          <a:xfrm>
            <a:off x="1770480" y="455760"/>
            <a:ext cx="2115000" cy="189360"/>
          </a:xfrm>
          <a:custGeom>
            <a:avLst/>
            <a:gdLst/>
            <a:ahLst/>
            <a:cxnLst/>
            <a:rect l="l" t="t" r="r" b="b"/>
            <a:pathLst>
              <a:path w="3030220">
                <a:moveTo>
                  <a:pt x="0" y="0"/>
                </a:moveTo>
                <a:lnTo>
                  <a:pt x="3029712" y="0"/>
                </a:lnTo>
              </a:path>
            </a:pathLst>
          </a:custGeom>
          <a:noFill/>
          <a:ln w="15120">
            <a:solidFill>
              <a:srgbClr val="FF6600"/>
            </a:solidFill>
            <a:round/>
          </a:ln>
        </p:spPr>
        <p:style>
          <a:lnRef idx="0">
            <a:scrgbClr r="0" g="0" b="0"/>
          </a:lnRef>
          <a:fillRef idx="0">
            <a:scrgbClr r="0" g="0" b="0"/>
          </a:fillRef>
          <a:effectRef idx="0">
            <a:scrgbClr r="0" g="0" b="0"/>
          </a:effectRef>
          <a:fontRef idx="minor"/>
        </p:style>
      </p:sp>
      <p:sp>
        <p:nvSpPr>
          <p:cNvPr id="196" name="CustomShape 5"/>
          <p:cNvSpPr/>
          <p:nvPr/>
        </p:nvSpPr>
        <p:spPr>
          <a:xfrm flipV="1">
            <a:off x="5334120" y="383040"/>
            <a:ext cx="2115000" cy="72000"/>
          </a:xfrm>
          <a:custGeom>
            <a:avLst/>
            <a:gdLst/>
            <a:ahLst/>
            <a:cxnLst/>
            <a:rect l="l" t="t" r="r" b="b"/>
            <a:pathLst>
              <a:path w="3030220">
                <a:moveTo>
                  <a:pt x="0" y="0"/>
                </a:moveTo>
                <a:lnTo>
                  <a:pt x="3029712" y="0"/>
                </a:lnTo>
              </a:path>
            </a:pathLst>
          </a:custGeom>
          <a:noFill/>
          <a:ln w="15120">
            <a:solidFill>
              <a:srgbClr val="FF6600"/>
            </a:solidFill>
            <a:round/>
          </a:ln>
        </p:spPr>
        <p:style>
          <a:lnRef idx="0">
            <a:scrgbClr r="0" g="0" b="0"/>
          </a:lnRef>
          <a:fillRef idx="0">
            <a:scrgbClr r="0" g="0" b="0"/>
          </a:fillRef>
          <a:effectRef idx="0">
            <a:scrgbClr r="0" g="0" b="0"/>
          </a:effectRef>
          <a:fontRef idx="minor"/>
        </p:style>
      </p:sp>
      <p:sp>
        <p:nvSpPr>
          <p:cNvPr id="197" name="CustomShape 6"/>
          <p:cNvSpPr/>
          <p:nvPr/>
        </p:nvSpPr>
        <p:spPr>
          <a:xfrm>
            <a:off x="604080" y="361800"/>
            <a:ext cx="1148040" cy="200520"/>
          </a:xfrm>
          <a:prstGeom prst="rect">
            <a:avLst/>
          </a:prstGeom>
          <a:noFill/>
          <a:ln w="15120">
            <a:solidFill>
              <a:srgbClr val="FF6600"/>
            </a:solidFill>
            <a:round/>
          </a:ln>
        </p:spPr>
        <p:style>
          <a:lnRef idx="0">
            <a:scrgbClr r="0" g="0" b="0"/>
          </a:lnRef>
          <a:fillRef idx="0">
            <a:scrgbClr r="0" g="0" b="0"/>
          </a:fillRef>
          <a:effectRef idx="0">
            <a:scrgbClr r="0" g="0" b="0"/>
          </a:effectRef>
          <a:fontRef idx="minor"/>
        </p:style>
        <p:txBody>
          <a:bodyPr lIns="0" tIns="17640" rIns="0" bIns="0">
            <a:spAutoFit/>
          </a:bodyPr>
          <a:lstStyle/>
          <a:p>
            <a:pPr marL="165240" algn="ctr">
              <a:lnSpc>
                <a:spcPct val="100000"/>
              </a:lnSpc>
              <a:spcBef>
                <a:spcPts val="139"/>
              </a:spcBef>
            </a:pPr>
            <a:r>
              <a:rPr lang="it-IT" sz="1200" b="1" strike="noStrike" spc="-21">
                <a:solidFill>
                  <a:srgbClr val="001F5F"/>
                </a:solidFill>
                <a:latin typeface="Calibri"/>
                <a:ea typeface="DejaVu Sans"/>
              </a:rPr>
              <a:t>MODALITA’</a:t>
            </a:r>
            <a:endParaRPr lang="it-IT" sz="1200" b="0" strike="noStrike" spc="-1">
              <a:latin typeface="Arial"/>
            </a:endParaRPr>
          </a:p>
        </p:txBody>
      </p:sp>
      <p:sp>
        <p:nvSpPr>
          <p:cNvPr id="198" name="CustomShape 7"/>
          <p:cNvSpPr/>
          <p:nvPr/>
        </p:nvSpPr>
        <p:spPr>
          <a:xfrm>
            <a:off x="3886200" y="361800"/>
            <a:ext cx="1523160" cy="377280"/>
          </a:xfrm>
          <a:prstGeom prst="rect">
            <a:avLst/>
          </a:prstGeom>
          <a:noFill/>
          <a:ln>
            <a:noFill/>
          </a:ln>
        </p:spPr>
        <p:style>
          <a:lnRef idx="0">
            <a:scrgbClr r="0" g="0" b="0"/>
          </a:lnRef>
          <a:fillRef idx="0">
            <a:scrgbClr r="0" g="0" b="0"/>
          </a:fillRef>
          <a:effectRef idx="0">
            <a:scrgbClr r="0" g="0" b="0"/>
          </a:effectRef>
          <a:fontRef idx="minor"/>
        </p:style>
        <p:txBody>
          <a:bodyPr lIns="0" tIns="12600" rIns="0" bIns="0">
            <a:spAutoFit/>
          </a:bodyPr>
          <a:lstStyle/>
          <a:p>
            <a:pPr marL="12600">
              <a:lnSpc>
                <a:spcPct val="100000"/>
              </a:lnSpc>
              <a:spcBef>
                <a:spcPts val="99"/>
              </a:spcBef>
              <a:tabLst>
                <a:tab pos="2379240" algn="l"/>
                <a:tab pos="4662720" algn="l"/>
              </a:tabLst>
            </a:pPr>
            <a:r>
              <a:rPr lang="it-IT" sz="1200" b="0" strike="noStrike" spc="-12">
                <a:solidFill>
                  <a:srgbClr val="001F5F"/>
                </a:solidFill>
                <a:latin typeface="Calibri"/>
                <a:ea typeface="DejaVu Sans"/>
              </a:rPr>
              <a:t>REVERSE FACTORING</a:t>
            </a:r>
            <a:endParaRPr lang="it-IT" sz="1200" b="0" strike="noStrike" spc="-1">
              <a:latin typeface="Arial"/>
            </a:endParaRPr>
          </a:p>
        </p:txBody>
      </p:sp>
      <p:sp>
        <p:nvSpPr>
          <p:cNvPr id="199" name="CustomShape 8"/>
          <p:cNvSpPr/>
          <p:nvPr/>
        </p:nvSpPr>
        <p:spPr>
          <a:xfrm>
            <a:off x="500040" y="1200240"/>
            <a:ext cx="8357400" cy="942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146160">
              <a:lnSpc>
                <a:spcPct val="100000"/>
              </a:lnSpc>
            </a:pPr>
            <a:r>
              <a:rPr lang="it-IT" sz="1400" b="0" strike="noStrike" spc="-1">
                <a:solidFill>
                  <a:srgbClr val="000000"/>
                </a:solidFill>
                <a:latin typeface="Calibri"/>
                <a:ea typeface="DejaVu Sans"/>
              </a:rPr>
              <a:t>La PA potrebbe ottenere condizioni migliori se aderisse alla logica del Reverse Factoring e quindi bandisse una prima gara per la scelta del Factor e poi la gara relativa alle forniture, inserendo nel capitolato la presenza del Factor e quindi la certezza del pagamento a data certa</a:t>
            </a:r>
            <a:endParaRPr lang="it-IT" sz="1400" b="0" strike="noStrike" spc="-1">
              <a:latin typeface="Arial"/>
            </a:endParaRPr>
          </a:p>
        </p:txBody>
      </p:sp>
      <p:sp>
        <p:nvSpPr>
          <p:cNvPr id="200" name="CustomShape 9"/>
          <p:cNvSpPr/>
          <p:nvPr/>
        </p:nvSpPr>
        <p:spPr>
          <a:xfrm>
            <a:off x="1214280" y="3650760"/>
            <a:ext cx="1794960" cy="820080"/>
          </a:xfrm>
          <a:prstGeom prst="rect">
            <a:avLst/>
          </a:prstGeom>
          <a:solidFill>
            <a:schemeClr val="bg1">
              <a:lumMod val="65000"/>
            </a:schemeClr>
          </a:solid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50000"/>
              </a:lnSpc>
            </a:pPr>
            <a:r>
              <a:rPr lang="it-IT" sz="1600" b="0" strike="noStrike" spc="-1">
                <a:solidFill>
                  <a:srgbClr val="000000"/>
                </a:solidFill>
                <a:latin typeface="Calibri"/>
                <a:ea typeface="DejaVu Sans"/>
              </a:rPr>
              <a:t>STAZIONE APPALTANTE</a:t>
            </a:r>
            <a:endParaRPr lang="it-IT" sz="1600" b="0" strike="noStrike" spc="-1">
              <a:latin typeface="Arial"/>
            </a:endParaRPr>
          </a:p>
        </p:txBody>
      </p:sp>
      <p:sp>
        <p:nvSpPr>
          <p:cNvPr id="201" name="CustomShape 10"/>
          <p:cNvSpPr/>
          <p:nvPr/>
        </p:nvSpPr>
        <p:spPr>
          <a:xfrm>
            <a:off x="1214280" y="2422080"/>
            <a:ext cx="1794960" cy="820080"/>
          </a:xfrm>
          <a:prstGeom prst="rect">
            <a:avLst/>
          </a:prstGeom>
          <a:solidFill>
            <a:schemeClr val="bg1">
              <a:lumMod val="65000"/>
            </a:schemeClr>
          </a:solid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50000"/>
              </a:lnSpc>
            </a:pPr>
            <a:r>
              <a:rPr lang="it-IT" sz="1600" b="0" strike="noStrike" spc="-1">
                <a:solidFill>
                  <a:srgbClr val="000000"/>
                </a:solidFill>
                <a:latin typeface="Calibri"/>
                <a:ea typeface="DejaVu Sans"/>
              </a:rPr>
              <a:t>STAZIONE APPALTANTE</a:t>
            </a:r>
            <a:endParaRPr lang="it-IT" sz="1600" b="0" strike="noStrike" spc="-1">
              <a:latin typeface="Arial"/>
            </a:endParaRPr>
          </a:p>
        </p:txBody>
      </p:sp>
      <p:sp>
        <p:nvSpPr>
          <p:cNvPr id="202" name="CustomShape 11"/>
          <p:cNvSpPr/>
          <p:nvPr/>
        </p:nvSpPr>
        <p:spPr>
          <a:xfrm>
            <a:off x="6600960" y="2426400"/>
            <a:ext cx="1856520" cy="820080"/>
          </a:xfrm>
          <a:prstGeom prst="rect">
            <a:avLst/>
          </a:prstGeom>
          <a:solidFill>
            <a:schemeClr val="bg1">
              <a:lumMod val="65000"/>
            </a:schemeClr>
          </a:solid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50000"/>
              </a:lnSpc>
            </a:pPr>
            <a:r>
              <a:rPr lang="it-IT" sz="1600" b="0" strike="noStrike" spc="-1">
                <a:solidFill>
                  <a:srgbClr val="000000"/>
                </a:solidFill>
                <a:latin typeface="Calibri"/>
                <a:ea typeface="DejaVu Sans"/>
              </a:rPr>
              <a:t>PARTECIPANO I FACTORS</a:t>
            </a:r>
            <a:endParaRPr lang="it-IT" sz="1600" b="0" strike="noStrike" spc="-1">
              <a:latin typeface="Arial"/>
            </a:endParaRPr>
          </a:p>
        </p:txBody>
      </p:sp>
      <p:sp>
        <p:nvSpPr>
          <p:cNvPr id="203" name="CustomShape 12"/>
          <p:cNvSpPr/>
          <p:nvPr/>
        </p:nvSpPr>
        <p:spPr>
          <a:xfrm>
            <a:off x="3201120" y="3169800"/>
            <a:ext cx="3275280" cy="15480"/>
          </a:xfrm>
          <a:custGeom>
            <a:avLst/>
            <a:gdLst/>
            <a:ahLst/>
            <a:cxnLst/>
            <a:rect l="l" t="t" r="r" b="b"/>
            <a:pathLst>
              <a:path w="21600" h="21600">
                <a:moveTo>
                  <a:pt x="0" y="0"/>
                </a:moveTo>
                <a:lnTo>
                  <a:pt x="21600" y="21600"/>
                </a:lnTo>
              </a:path>
            </a:pathLst>
          </a:custGeom>
          <a:noFill/>
          <a:ln w="25560">
            <a:solidFill>
              <a:srgbClr val="002060"/>
            </a:solidFill>
            <a:tailEnd type="arrow" w="med" len="med"/>
          </a:ln>
        </p:spPr>
        <p:style>
          <a:lnRef idx="1">
            <a:schemeClr val="accent1"/>
          </a:lnRef>
          <a:fillRef idx="0">
            <a:schemeClr val="accent1"/>
          </a:fillRef>
          <a:effectRef idx="0">
            <a:schemeClr val="accent1"/>
          </a:effectRef>
          <a:fontRef idx="minor"/>
        </p:style>
      </p:sp>
      <p:sp>
        <p:nvSpPr>
          <p:cNvPr id="204" name="CustomShape 13"/>
          <p:cNvSpPr/>
          <p:nvPr/>
        </p:nvSpPr>
        <p:spPr>
          <a:xfrm>
            <a:off x="447840" y="2495520"/>
            <a:ext cx="923040" cy="646560"/>
          </a:xfrm>
          <a:prstGeom prst="ellipse">
            <a:avLst/>
          </a:prstGeom>
          <a:solidFill>
            <a:srgbClr val="C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it-IT" sz="1200" b="1" strike="noStrike" spc="-1">
                <a:solidFill>
                  <a:srgbClr val="FFFFFF"/>
                </a:solidFill>
                <a:latin typeface="Calibri"/>
                <a:ea typeface="DejaVu Sans"/>
              </a:rPr>
              <a:t>FASE 1</a:t>
            </a:r>
            <a:endParaRPr lang="it-IT" sz="1200" b="0" strike="noStrike" spc="-1">
              <a:latin typeface="Arial"/>
            </a:endParaRPr>
          </a:p>
        </p:txBody>
      </p:sp>
      <p:sp>
        <p:nvSpPr>
          <p:cNvPr id="205" name="CustomShape 14"/>
          <p:cNvSpPr/>
          <p:nvPr/>
        </p:nvSpPr>
        <p:spPr>
          <a:xfrm>
            <a:off x="3000240" y="2343240"/>
            <a:ext cx="3599640" cy="972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it-IT" sz="1400" b="1" strike="noStrike" spc="-1">
                <a:solidFill>
                  <a:srgbClr val="000000"/>
                </a:solidFill>
                <a:latin typeface="Calibri"/>
                <a:ea typeface="DejaVu Sans"/>
              </a:rPr>
              <a:t>GARA PER LA SCELTA DEL FACTOR</a:t>
            </a:r>
            <a:endParaRPr lang="it-IT" sz="1400" b="0" strike="noStrike" spc="-1">
              <a:latin typeface="Arial"/>
            </a:endParaRPr>
          </a:p>
          <a:p>
            <a:pPr algn="ctr">
              <a:lnSpc>
                <a:spcPct val="100000"/>
              </a:lnSpc>
            </a:pPr>
            <a:r>
              <a:rPr lang="it-IT" sz="1100" b="0" strike="noStrike" spc="-1">
                <a:solidFill>
                  <a:srgbClr val="000000"/>
                </a:solidFill>
                <a:latin typeface="Calibri"/>
                <a:ea typeface="DejaVu Sans"/>
              </a:rPr>
              <a:t>I PARTECIPANTI DOVRANNO OFFRIRE CONDIZIONI FAVOREVOLI QUALI AD ESEMPIO BASSI ONERI E/O PARTICOLARI DILAZIONI DI RIMBORSO</a:t>
            </a:r>
            <a:endParaRPr lang="it-IT" sz="1100" b="0" strike="noStrike" spc="-1">
              <a:latin typeface="Arial"/>
            </a:endParaRPr>
          </a:p>
        </p:txBody>
      </p:sp>
      <p:sp>
        <p:nvSpPr>
          <p:cNvPr id="206" name="CustomShape 15"/>
          <p:cNvSpPr/>
          <p:nvPr/>
        </p:nvSpPr>
        <p:spPr>
          <a:xfrm>
            <a:off x="6600960" y="3655440"/>
            <a:ext cx="1856520" cy="819720"/>
          </a:xfrm>
          <a:prstGeom prst="rect">
            <a:avLst/>
          </a:prstGeom>
          <a:solidFill>
            <a:schemeClr val="bg1">
              <a:lumMod val="65000"/>
            </a:schemeClr>
          </a:solid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50000"/>
              </a:lnSpc>
            </a:pPr>
            <a:r>
              <a:rPr lang="it-IT" sz="1600" b="0" strike="noStrike" spc="-1">
                <a:solidFill>
                  <a:srgbClr val="000000"/>
                </a:solidFill>
                <a:latin typeface="Calibri"/>
                <a:ea typeface="DejaVu Sans"/>
              </a:rPr>
              <a:t>PARTECIPANO LE IMPRESE</a:t>
            </a:r>
            <a:endParaRPr lang="it-IT" sz="1600" b="0" strike="noStrike" spc="-1">
              <a:latin typeface="Arial"/>
            </a:endParaRPr>
          </a:p>
        </p:txBody>
      </p:sp>
      <p:sp>
        <p:nvSpPr>
          <p:cNvPr id="207" name="CustomShape 16"/>
          <p:cNvSpPr/>
          <p:nvPr/>
        </p:nvSpPr>
        <p:spPr>
          <a:xfrm>
            <a:off x="3071880" y="3486240"/>
            <a:ext cx="3142440" cy="118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it-IT" sz="1400" b="1" strike="noStrike" spc="-1">
                <a:solidFill>
                  <a:srgbClr val="000000"/>
                </a:solidFill>
                <a:latin typeface="Calibri"/>
                <a:ea typeface="DejaVu Sans"/>
              </a:rPr>
              <a:t>GARA RELATIVA ALLA COMMESSA.</a:t>
            </a:r>
            <a:endParaRPr lang="it-IT" sz="1400" b="0" strike="noStrike" spc="-1">
              <a:latin typeface="Arial"/>
            </a:endParaRPr>
          </a:p>
          <a:p>
            <a:pPr algn="ctr">
              <a:lnSpc>
                <a:spcPct val="100000"/>
              </a:lnSpc>
            </a:pPr>
            <a:r>
              <a:rPr lang="it-IT" sz="1100" b="0" strike="noStrike" spc="-1">
                <a:solidFill>
                  <a:srgbClr val="000000"/>
                </a:solidFill>
                <a:latin typeface="Calibri"/>
                <a:ea typeface="DejaVu Sans"/>
              </a:rPr>
              <a:t>IL CAPITOLATO PREVEDERA’ IL PAGAMENTO  SENZA RITARDI A MEZZO DEL FACTOR AGGIUDICATARIO DELLA PRIMA GARA</a:t>
            </a:r>
            <a:endParaRPr lang="it-IT" sz="1100" b="0" strike="noStrike" spc="-1">
              <a:latin typeface="Arial"/>
            </a:endParaRPr>
          </a:p>
        </p:txBody>
      </p:sp>
      <p:sp>
        <p:nvSpPr>
          <p:cNvPr id="208" name="CustomShape 17"/>
          <p:cNvSpPr/>
          <p:nvPr/>
        </p:nvSpPr>
        <p:spPr>
          <a:xfrm>
            <a:off x="3201120" y="4273560"/>
            <a:ext cx="3275280" cy="15480"/>
          </a:xfrm>
          <a:custGeom>
            <a:avLst/>
            <a:gdLst/>
            <a:ahLst/>
            <a:cxnLst/>
            <a:rect l="l" t="t" r="r" b="b"/>
            <a:pathLst>
              <a:path w="21600" h="21600">
                <a:moveTo>
                  <a:pt x="0" y="0"/>
                </a:moveTo>
                <a:lnTo>
                  <a:pt x="21600" y="21600"/>
                </a:lnTo>
              </a:path>
            </a:pathLst>
          </a:custGeom>
          <a:noFill/>
          <a:ln w="25560">
            <a:solidFill>
              <a:srgbClr val="002060"/>
            </a:solidFill>
            <a:tailEnd type="arrow" w="med" len="med"/>
          </a:ln>
        </p:spPr>
        <p:style>
          <a:lnRef idx="1">
            <a:schemeClr val="accent1"/>
          </a:lnRef>
          <a:fillRef idx="0">
            <a:schemeClr val="accent1"/>
          </a:fillRef>
          <a:effectRef idx="0">
            <a:schemeClr val="accent1"/>
          </a:effectRef>
          <a:fontRef idx="minor"/>
        </p:style>
      </p:sp>
      <p:sp>
        <p:nvSpPr>
          <p:cNvPr id="209" name="CustomShape 18"/>
          <p:cNvSpPr/>
          <p:nvPr/>
        </p:nvSpPr>
        <p:spPr>
          <a:xfrm>
            <a:off x="457200" y="3714840"/>
            <a:ext cx="923040" cy="646560"/>
          </a:xfrm>
          <a:prstGeom prst="ellipse">
            <a:avLst/>
          </a:prstGeom>
          <a:solidFill>
            <a:srgbClr val="C00000"/>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it-IT" sz="1200" b="1" strike="noStrike" spc="-1">
                <a:solidFill>
                  <a:srgbClr val="FFFFFF"/>
                </a:solidFill>
                <a:latin typeface="Calibri"/>
                <a:ea typeface="DejaVu Sans"/>
              </a:rPr>
              <a:t>FASE 2</a:t>
            </a:r>
            <a:endParaRPr lang="it-IT" sz="1200" b="0" strike="noStrike" spc="-1">
              <a:latin typeface="Arial"/>
            </a:endParaRPr>
          </a:p>
        </p:txBody>
      </p:sp>
    </p:spTree>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CustomShape 1"/>
          <p:cNvSpPr/>
          <p:nvPr/>
        </p:nvSpPr>
        <p:spPr>
          <a:xfrm flipV="1">
            <a:off x="3048120" y="1067040"/>
            <a:ext cx="3199680" cy="207000"/>
          </a:xfrm>
          <a:prstGeom prst="triangle">
            <a:avLst>
              <a:gd name="adj" fmla="val 50000"/>
            </a:avLst>
          </a:prstGeom>
          <a:gradFill rotWithShape="0">
            <a:gsLst>
              <a:gs pos="0">
                <a:srgbClr val="080808"/>
              </a:gs>
              <a:gs pos="100000">
                <a:srgbClr val="666666"/>
              </a:gs>
            </a:gsLst>
            <a:lin ang="16200000"/>
          </a:gradFill>
          <a:ln>
            <a:noFill/>
          </a:ln>
        </p:spPr>
        <p:style>
          <a:lnRef idx="0">
            <a:scrgbClr r="0" g="0" b="0"/>
          </a:lnRef>
          <a:fillRef idx="0">
            <a:scrgbClr r="0" g="0" b="0"/>
          </a:fillRef>
          <a:effectRef idx="0">
            <a:scrgbClr r="0" g="0" b="0"/>
          </a:effectRef>
          <a:fontRef idx="minor"/>
        </p:style>
      </p:sp>
      <p:sp>
        <p:nvSpPr>
          <p:cNvPr id="211" name="CustomShape 2"/>
          <p:cNvSpPr/>
          <p:nvPr/>
        </p:nvSpPr>
        <p:spPr>
          <a:xfrm>
            <a:off x="117360" y="4770720"/>
            <a:ext cx="3083400" cy="329400"/>
          </a:xfrm>
          <a:prstGeom prst="rect">
            <a:avLst/>
          </a:prstGeom>
          <a:noFill/>
          <a:ln>
            <a:noFill/>
          </a:ln>
        </p:spPr>
        <p:style>
          <a:lnRef idx="0">
            <a:scrgbClr r="0" g="0" b="0"/>
          </a:lnRef>
          <a:fillRef idx="0">
            <a:scrgbClr r="0" g="0" b="0"/>
          </a:fillRef>
          <a:effectRef idx="0">
            <a:scrgbClr r="0" g="0" b="0"/>
          </a:effectRef>
          <a:fontRef idx="minor"/>
        </p:style>
        <p:txBody>
          <a:bodyPr lIns="68760" tIns="34200" rIns="68760" bIns="34200" anchor="ctr">
            <a:noAutofit/>
          </a:bodyPr>
          <a:lstStyle/>
          <a:p>
            <a:pPr>
              <a:lnSpc>
                <a:spcPct val="100000"/>
              </a:lnSpc>
            </a:pPr>
            <a:r>
              <a:rPr lang="it-IT" sz="900" b="0" strike="noStrike" spc="-1">
                <a:solidFill>
                  <a:srgbClr val="FFFFFF"/>
                </a:solidFill>
                <a:latin typeface="Calibri"/>
                <a:ea typeface="DejaVu Sans"/>
              </a:rPr>
              <a:t>Protezione dei dati Personali ai sensi del Reg. UE 679</a:t>
            </a:r>
            <a:endParaRPr lang="it-IT" sz="900" b="0" strike="noStrike" spc="-1">
              <a:latin typeface="Arial"/>
            </a:endParaRPr>
          </a:p>
        </p:txBody>
      </p:sp>
      <p:sp>
        <p:nvSpPr>
          <p:cNvPr id="212" name="CustomShape 3"/>
          <p:cNvSpPr/>
          <p:nvPr/>
        </p:nvSpPr>
        <p:spPr>
          <a:xfrm>
            <a:off x="914400" y="666720"/>
            <a:ext cx="7695360" cy="364320"/>
          </a:xfrm>
          <a:prstGeom prst="rect">
            <a:avLst/>
          </a:prstGeom>
          <a:solidFill>
            <a:schemeClr val="tx2">
              <a:lumMod val="50000"/>
            </a:schemeClr>
          </a:solid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it-IT" sz="1800" b="1" strike="noStrike" spc="-1">
                <a:solidFill>
                  <a:srgbClr val="FFFFFF"/>
                </a:solidFill>
                <a:latin typeface="Calibri"/>
                <a:ea typeface="DejaVu Sans"/>
              </a:rPr>
              <a:t>VANTAGGI IN AMBITO PUBBLICO</a:t>
            </a:r>
            <a:endParaRPr lang="it-IT" sz="1800" b="0" strike="noStrike" spc="-1">
              <a:latin typeface="Arial"/>
            </a:endParaRPr>
          </a:p>
        </p:txBody>
      </p:sp>
      <p:sp>
        <p:nvSpPr>
          <p:cNvPr id="213" name="CustomShape 4"/>
          <p:cNvSpPr/>
          <p:nvPr/>
        </p:nvSpPr>
        <p:spPr>
          <a:xfrm>
            <a:off x="1770480" y="455760"/>
            <a:ext cx="2115000" cy="189360"/>
          </a:xfrm>
          <a:custGeom>
            <a:avLst/>
            <a:gdLst/>
            <a:ahLst/>
            <a:cxnLst/>
            <a:rect l="l" t="t" r="r" b="b"/>
            <a:pathLst>
              <a:path w="3030220">
                <a:moveTo>
                  <a:pt x="0" y="0"/>
                </a:moveTo>
                <a:lnTo>
                  <a:pt x="3029712" y="0"/>
                </a:lnTo>
              </a:path>
            </a:pathLst>
          </a:custGeom>
          <a:noFill/>
          <a:ln w="15120">
            <a:solidFill>
              <a:srgbClr val="FF6600"/>
            </a:solidFill>
            <a:round/>
          </a:ln>
        </p:spPr>
        <p:style>
          <a:lnRef idx="0">
            <a:scrgbClr r="0" g="0" b="0"/>
          </a:lnRef>
          <a:fillRef idx="0">
            <a:scrgbClr r="0" g="0" b="0"/>
          </a:fillRef>
          <a:effectRef idx="0">
            <a:scrgbClr r="0" g="0" b="0"/>
          </a:effectRef>
          <a:fontRef idx="minor"/>
        </p:style>
      </p:sp>
      <p:sp>
        <p:nvSpPr>
          <p:cNvPr id="214" name="CustomShape 5"/>
          <p:cNvSpPr/>
          <p:nvPr/>
        </p:nvSpPr>
        <p:spPr>
          <a:xfrm flipV="1">
            <a:off x="5334120" y="383040"/>
            <a:ext cx="2115000" cy="72000"/>
          </a:xfrm>
          <a:custGeom>
            <a:avLst/>
            <a:gdLst/>
            <a:ahLst/>
            <a:cxnLst/>
            <a:rect l="l" t="t" r="r" b="b"/>
            <a:pathLst>
              <a:path w="3030220">
                <a:moveTo>
                  <a:pt x="0" y="0"/>
                </a:moveTo>
                <a:lnTo>
                  <a:pt x="3029712" y="0"/>
                </a:lnTo>
              </a:path>
            </a:pathLst>
          </a:custGeom>
          <a:noFill/>
          <a:ln w="15120">
            <a:solidFill>
              <a:srgbClr val="FF6600"/>
            </a:solidFill>
            <a:round/>
          </a:ln>
        </p:spPr>
        <p:style>
          <a:lnRef idx="0">
            <a:scrgbClr r="0" g="0" b="0"/>
          </a:lnRef>
          <a:fillRef idx="0">
            <a:scrgbClr r="0" g="0" b="0"/>
          </a:fillRef>
          <a:effectRef idx="0">
            <a:scrgbClr r="0" g="0" b="0"/>
          </a:effectRef>
          <a:fontRef idx="minor"/>
        </p:style>
      </p:sp>
      <p:sp>
        <p:nvSpPr>
          <p:cNvPr id="215" name="CustomShape 6"/>
          <p:cNvSpPr/>
          <p:nvPr/>
        </p:nvSpPr>
        <p:spPr>
          <a:xfrm>
            <a:off x="604080" y="361800"/>
            <a:ext cx="1148040" cy="200520"/>
          </a:xfrm>
          <a:prstGeom prst="rect">
            <a:avLst/>
          </a:prstGeom>
          <a:noFill/>
          <a:ln w="15120">
            <a:solidFill>
              <a:srgbClr val="FF6600"/>
            </a:solidFill>
            <a:round/>
          </a:ln>
        </p:spPr>
        <p:style>
          <a:lnRef idx="0">
            <a:scrgbClr r="0" g="0" b="0"/>
          </a:lnRef>
          <a:fillRef idx="0">
            <a:scrgbClr r="0" g="0" b="0"/>
          </a:fillRef>
          <a:effectRef idx="0">
            <a:scrgbClr r="0" g="0" b="0"/>
          </a:effectRef>
          <a:fontRef idx="minor"/>
        </p:style>
        <p:txBody>
          <a:bodyPr lIns="0" tIns="17640" rIns="0" bIns="0">
            <a:spAutoFit/>
          </a:bodyPr>
          <a:lstStyle/>
          <a:p>
            <a:pPr marL="165240" algn="ctr">
              <a:lnSpc>
                <a:spcPct val="100000"/>
              </a:lnSpc>
              <a:spcBef>
                <a:spcPts val="139"/>
              </a:spcBef>
            </a:pPr>
            <a:r>
              <a:rPr lang="it-IT" sz="1200" b="1" strike="noStrike" spc="-21">
                <a:solidFill>
                  <a:srgbClr val="001F5F"/>
                </a:solidFill>
                <a:latin typeface="Calibri"/>
                <a:ea typeface="DejaVu Sans"/>
              </a:rPr>
              <a:t>I VANTAGGI</a:t>
            </a:r>
            <a:endParaRPr lang="it-IT" sz="1200" b="0" strike="noStrike" spc="-1">
              <a:latin typeface="Arial"/>
            </a:endParaRPr>
          </a:p>
        </p:txBody>
      </p:sp>
      <p:grpSp>
        <p:nvGrpSpPr>
          <p:cNvPr id="216" name="Group 7"/>
          <p:cNvGrpSpPr/>
          <p:nvPr/>
        </p:nvGrpSpPr>
        <p:grpSpPr>
          <a:xfrm>
            <a:off x="1219320" y="1200240"/>
            <a:ext cx="2378880" cy="791280"/>
            <a:chOff x="1219320" y="1200240"/>
            <a:chExt cx="2378880" cy="791280"/>
          </a:xfrm>
        </p:grpSpPr>
        <p:sp>
          <p:nvSpPr>
            <p:cNvPr id="217" name="CustomShape 8"/>
            <p:cNvSpPr/>
            <p:nvPr/>
          </p:nvSpPr>
          <p:spPr>
            <a:xfrm>
              <a:off x="1219320" y="1200240"/>
              <a:ext cx="2378880" cy="791280"/>
            </a:xfrm>
            <a:prstGeom prst="ellipse">
              <a:avLst/>
            </a:prstGeom>
            <a:solidFill>
              <a:srgbClr val="FF000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p:style>
        </p:sp>
        <p:sp>
          <p:nvSpPr>
            <p:cNvPr id="218" name="CustomShape 9"/>
            <p:cNvSpPr/>
            <p:nvPr/>
          </p:nvSpPr>
          <p:spPr>
            <a:xfrm>
              <a:off x="1651320" y="1331280"/>
              <a:ext cx="1577520" cy="492840"/>
            </a:xfrm>
            <a:prstGeom prst="rect">
              <a:avLst/>
            </a:prstGeom>
            <a:solidFill>
              <a:srgbClr val="FF0000"/>
            </a:solidFill>
            <a:ln>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90000"/>
                </a:lnSpc>
                <a:spcAft>
                  <a:spcPts val="561"/>
                </a:spcAft>
                <a:tabLst>
                  <a:tab pos="0" algn="l"/>
                </a:tabLst>
              </a:pPr>
              <a:r>
                <a:rPr lang="it-IT" sz="1600" b="1" strike="noStrike" spc="-1">
                  <a:solidFill>
                    <a:srgbClr val="FFFFFF"/>
                  </a:solidFill>
                  <a:latin typeface="Calibri"/>
                  <a:ea typeface="DejaVu Sans"/>
                </a:rPr>
                <a:t>PER LA PA</a:t>
              </a:r>
              <a:endParaRPr lang="it-IT" sz="1600" b="0" strike="noStrike" spc="-1">
                <a:latin typeface="Arial"/>
              </a:endParaRPr>
            </a:p>
          </p:txBody>
        </p:sp>
      </p:grpSp>
      <p:sp>
        <p:nvSpPr>
          <p:cNvPr id="219" name="CustomShape 10"/>
          <p:cNvSpPr/>
          <p:nvPr/>
        </p:nvSpPr>
        <p:spPr>
          <a:xfrm>
            <a:off x="3886200" y="361800"/>
            <a:ext cx="1523160" cy="377280"/>
          </a:xfrm>
          <a:prstGeom prst="rect">
            <a:avLst/>
          </a:prstGeom>
          <a:noFill/>
          <a:ln>
            <a:noFill/>
          </a:ln>
        </p:spPr>
        <p:style>
          <a:lnRef idx="0">
            <a:scrgbClr r="0" g="0" b="0"/>
          </a:lnRef>
          <a:fillRef idx="0">
            <a:scrgbClr r="0" g="0" b="0"/>
          </a:fillRef>
          <a:effectRef idx="0">
            <a:scrgbClr r="0" g="0" b="0"/>
          </a:effectRef>
          <a:fontRef idx="minor"/>
        </p:style>
        <p:txBody>
          <a:bodyPr lIns="0" tIns="12600" rIns="0" bIns="0">
            <a:spAutoFit/>
          </a:bodyPr>
          <a:lstStyle/>
          <a:p>
            <a:pPr marL="12600">
              <a:lnSpc>
                <a:spcPct val="100000"/>
              </a:lnSpc>
              <a:spcBef>
                <a:spcPts val="99"/>
              </a:spcBef>
              <a:tabLst>
                <a:tab pos="2379240" algn="l"/>
                <a:tab pos="4662720" algn="l"/>
              </a:tabLst>
            </a:pPr>
            <a:r>
              <a:rPr lang="it-IT" sz="1200" b="0" strike="noStrike" spc="-12">
                <a:solidFill>
                  <a:srgbClr val="001F5F"/>
                </a:solidFill>
                <a:latin typeface="Calibri"/>
                <a:ea typeface="DejaVu Sans"/>
              </a:rPr>
              <a:t>REVERSE FACTORING</a:t>
            </a:r>
            <a:endParaRPr lang="it-IT" sz="1200" b="0" strike="noStrike" spc="-1">
              <a:latin typeface="Arial"/>
            </a:endParaRPr>
          </a:p>
        </p:txBody>
      </p:sp>
      <p:grpSp>
        <p:nvGrpSpPr>
          <p:cNvPr id="220" name="Group 11"/>
          <p:cNvGrpSpPr/>
          <p:nvPr/>
        </p:nvGrpSpPr>
        <p:grpSpPr>
          <a:xfrm>
            <a:off x="5486400" y="1200240"/>
            <a:ext cx="2378880" cy="791280"/>
            <a:chOff x="5486400" y="1200240"/>
            <a:chExt cx="2378880" cy="791280"/>
          </a:xfrm>
        </p:grpSpPr>
        <p:sp>
          <p:nvSpPr>
            <p:cNvPr id="221" name="CustomShape 12"/>
            <p:cNvSpPr/>
            <p:nvPr/>
          </p:nvSpPr>
          <p:spPr>
            <a:xfrm>
              <a:off x="5486400" y="1200240"/>
              <a:ext cx="2378880" cy="791280"/>
            </a:xfrm>
            <a:prstGeom prst="ellipse">
              <a:avLst/>
            </a:prstGeom>
            <a:solidFill>
              <a:srgbClr val="FF000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p:style>
        </p:sp>
        <p:sp>
          <p:nvSpPr>
            <p:cNvPr id="222" name="CustomShape 13"/>
            <p:cNvSpPr/>
            <p:nvPr/>
          </p:nvSpPr>
          <p:spPr>
            <a:xfrm>
              <a:off x="5918760" y="1331280"/>
              <a:ext cx="1577520" cy="492840"/>
            </a:xfrm>
            <a:prstGeom prst="rect">
              <a:avLst/>
            </a:prstGeom>
            <a:solidFill>
              <a:srgbClr val="FF0000"/>
            </a:solidFill>
            <a:ln>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90000"/>
                </a:lnSpc>
                <a:spcAft>
                  <a:spcPts val="561"/>
                </a:spcAft>
                <a:tabLst>
                  <a:tab pos="0" algn="l"/>
                </a:tabLst>
              </a:pPr>
              <a:r>
                <a:rPr lang="it-IT" sz="1600" b="1" strike="noStrike" spc="-1">
                  <a:solidFill>
                    <a:srgbClr val="FFFFFF"/>
                  </a:solidFill>
                  <a:latin typeface="Calibri"/>
                  <a:ea typeface="DejaVu Sans"/>
                </a:rPr>
                <a:t>PER IL FORNITORE</a:t>
              </a:r>
              <a:endParaRPr lang="it-IT" sz="1600" b="0" strike="noStrike" spc="-1">
                <a:latin typeface="Arial"/>
              </a:endParaRPr>
            </a:p>
          </p:txBody>
        </p:sp>
      </p:grpSp>
      <p:sp>
        <p:nvSpPr>
          <p:cNvPr id="223" name="CustomShape 14"/>
          <p:cNvSpPr/>
          <p:nvPr/>
        </p:nvSpPr>
        <p:spPr>
          <a:xfrm>
            <a:off x="4648320" y="2073240"/>
            <a:ext cx="4139280" cy="2555280"/>
          </a:xfrm>
          <a:prstGeom prst="rect">
            <a:avLst/>
          </a:prstGeom>
          <a:solidFill>
            <a:schemeClr val="tx2">
              <a:lumMod val="75000"/>
            </a:schemeClr>
          </a:solidFill>
          <a:ln>
            <a:noFill/>
          </a:ln>
        </p:spPr>
        <p:style>
          <a:lnRef idx="0">
            <a:scrgbClr r="0" g="0" b="0"/>
          </a:lnRef>
          <a:fillRef idx="0">
            <a:scrgbClr r="0" g="0" b="0"/>
          </a:fillRef>
          <a:effectRef idx="0">
            <a:scrgbClr r="0" g="0" b="0"/>
          </a:effectRef>
          <a:fontRef idx="minor"/>
        </p:style>
        <p:txBody>
          <a:bodyPr lIns="0" tIns="56880" rIns="56880" bIns="56880" anchor="ctr">
            <a:noAutofit/>
          </a:bodyPr>
          <a:lstStyle/>
          <a:p>
            <a:pPr marL="357120" indent="-259560" algn="just">
              <a:lnSpc>
                <a:spcPct val="100000"/>
              </a:lnSpc>
              <a:spcAft>
                <a:spcPts val="799"/>
              </a:spcAft>
              <a:buClr>
                <a:srgbClr val="FFFFFF"/>
              </a:buClr>
              <a:buFont typeface="StarSymbol"/>
              <a:buChar char="-"/>
            </a:pPr>
            <a:r>
              <a:rPr lang="it-IT" sz="1300" b="0" strike="noStrike" spc="-1">
                <a:solidFill>
                  <a:srgbClr val="FFFFFF"/>
                </a:solidFill>
                <a:latin typeface="Calibri"/>
                <a:ea typeface="DejaVu Sans"/>
              </a:rPr>
              <a:t>MAGGIORE </a:t>
            </a:r>
            <a:r>
              <a:rPr lang="it-IT" sz="1300" b="1" strike="noStrike" spc="-1">
                <a:solidFill>
                  <a:srgbClr val="FFFFFF"/>
                </a:solidFill>
                <a:latin typeface="Calibri"/>
                <a:ea typeface="DejaVu Sans"/>
              </a:rPr>
              <a:t>INTERESSE ALLE GARE </a:t>
            </a:r>
            <a:r>
              <a:rPr lang="it-IT" sz="1300" b="0" strike="noStrike" spc="-1">
                <a:solidFill>
                  <a:srgbClr val="FFFFFF"/>
                </a:solidFill>
                <a:latin typeface="Calibri"/>
                <a:ea typeface="DejaVu Sans"/>
              </a:rPr>
              <a:t>PUBBLICHE PER LA CERTEZZA DEI TEMPI DI PAGAMENTO</a:t>
            </a:r>
            <a:endParaRPr lang="it-IT" sz="1300" b="0" strike="noStrike" spc="-1">
              <a:latin typeface="Arial"/>
            </a:endParaRPr>
          </a:p>
          <a:p>
            <a:pPr marL="357120" indent="-259560" algn="just">
              <a:lnSpc>
                <a:spcPct val="100000"/>
              </a:lnSpc>
              <a:spcAft>
                <a:spcPts val="799"/>
              </a:spcAft>
              <a:buClr>
                <a:srgbClr val="FFFFFF"/>
              </a:buClr>
              <a:buFont typeface="StarSymbol"/>
              <a:buChar char="-"/>
            </a:pPr>
            <a:r>
              <a:rPr lang="it-IT" sz="1300" b="1" strike="noStrike" spc="-1">
                <a:solidFill>
                  <a:srgbClr val="FFFFFF"/>
                </a:solidFill>
                <a:latin typeface="Calibri"/>
                <a:ea typeface="DejaVu Sans"/>
              </a:rPr>
              <a:t>MINORI COSTI</a:t>
            </a:r>
            <a:r>
              <a:rPr lang="it-IT" sz="1300" b="0" strike="noStrike" spc="-1">
                <a:solidFill>
                  <a:srgbClr val="FFFFFF"/>
                </a:solidFill>
                <a:latin typeface="Calibri"/>
                <a:ea typeface="DejaVu Sans"/>
              </a:rPr>
              <a:t> DI GESTIONE DEI CREDITI</a:t>
            </a:r>
            <a:endParaRPr lang="it-IT" sz="1300" b="0" strike="noStrike" spc="-1">
              <a:latin typeface="Arial"/>
            </a:endParaRPr>
          </a:p>
          <a:p>
            <a:pPr marL="357120" indent="-259560" algn="just">
              <a:lnSpc>
                <a:spcPct val="100000"/>
              </a:lnSpc>
              <a:spcAft>
                <a:spcPts val="799"/>
              </a:spcAft>
              <a:buClr>
                <a:srgbClr val="FFFFFF"/>
              </a:buClr>
              <a:buFont typeface="StarSymbol"/>
              <a:buChar char="-"/>
            </a:pPr>
            <a:r>
              <a:rPr lang="it-IT" sz="1300" b="0" strike="noStrike" spc="-1">
                <a:solidFill>
                  <a:srgbClr val="FFFFFF"/>
                </a:solidFill>
                <a:latin typeface="Calibri"/>
                <a:ea typeface="DejaVu Sans"/>
              </a:rPr>
              <a:t>REGOLARIZZARE I </a:t>
            </a:r>
            <a:r>
              <a:rPr lang="it-IT" sz="1300" b="1" strike="noStrike" spc="-1">
                <a:solidFill>
                  <a:srgbClr val="FFFFFF"/>
                </a:solidFill>
                <a:latin typeface="Calibri"/>
                <a:ea typeface="DejaVu Sans"/>
              </a:rPr>
              <a:t>FLUSSI DI CASSA</a:t>
            </a:r>
            <a:endParaRPr lang="it-IT" sz="1300" b="0" strike="noStrike" spc="-1">
              <a:latin typeface="Arial"/>
            </a:endParaRPr>
          </a:p>
          <a:p>
            <a:pPr marL="357120" indent="-259560" algn="just">
              <a:lnSpc>
                <a:spcPct val="100000"/>
              </a:lnSpc>
              <a:spcAft>
                <a:spcPts val="799"/>
              </a:spcAft>
              <a:buClr>
                <a:srgbClr val="FFFFFF"/>
              </a:buClr>
              <a:buFont typeface="StarSymbol"/>
              <a:buChar char="-"/>
            </a:pPr>
            <a:r>
              <a:rPr lang="it-IT" sz="1300" b="0" strike="noStrike" spc="-1">
                <a:solidFill>
                  <a:srgbClr val="FFFFFF"/>
                </a:solidFill>
                <a:latin typeface="Calibri"/>
                <a:ea typeface="DejaVu Sans"/>
              </a:rPr>
              <a:t>RIDUZIONE DEL FABBISOGNO FINANZIARIO E </a:t>
            </a:r>
            <a:r>
              <a:rPr lang="it-IT" sz="1300" b="1" strike="noStrike" spc="-1">
                <a:solidFill>
                  <a:srgbClr val="FFFFFF"/>
                </a:solidFill>
                <a:latin typeface="Calibri"/>
                <a:ea typeface="DejaVu Sans"/>
              </a:rPr>
              <a:t>MAGGIORI DISPONIBILITA</a:t>
            </a:r>
            <a:r>
              <a:rPr lang="it-IT" sz="1300" b="0" strike="noStrike" spc="-1">
                <a:solidFill>
                  <a:srgbClr val="FFFFFF"/>
                </a:solidFill>
                <a:latin typeface="Calibri"/>
                <a:ea typeface="DejaVu Sans"/>
              </a:rPr>
              <a:t>’  PER FAVORIRE I PROCESSI DI CRESCITA</a:t>
            </a:r>
            <a:endParaRPr lang="it-IT" sz="1300" b="0" strike="noStrike" spc="-1">
              <a:latin typeface="Arial"/>
            </a:endParaRPr>
          </a:p>
          <a:p>
            <a:pPr marL="357120" indent="-259560" algn="just">
              <a:lnSpc>
                <a:spcPct val="100000"/>
              </a:lnSpc>
              <a:spcAft>
                <a:spcPts val="799"/>
              </a:spcAft>
              <a:buClr>
                <a:srgbClr val="FFFFFF"/>
              </a:buClr>
              <a:buFont typeface="StarSymbol"/>
              <a:buChar char="-"/>
            </a:pPr>
            <a:r>
              <a:rPr lang="it-IT" sz="1300" b="1" strike="noStrike" spc="-1">
                <a:solidFill>
                  <a:srgbClr val="FFFFFF"/>
                </a:solidFill>
                <a:latin typeface="Calibri"/>
                <a:ea typeface="DejaVu Sans"/>
              </a:rPr>
              <a:t>MIGLIORI BILANCI </a:t>
            </a:r>
            <a:r>
              <a:rPr lang="it-IT" sz="1300" b="0" strike="noStrike" spc="-1">
                <a:solidFill>
                  <a:srgbClr val="FFFFFF"/>
                </a:solidFill>
                <a:latin typeface="Calibri"/>
                <a:ea typeface="DejaVu Sans"/>
              </a:rPr>
              <a:t>VERSO LE BANCHE</a:t>
            </a:r>
            <a:endParaRPr lang="it-IT" sz="1300" b="0" strike="noStrike" spc="-1">
              <a:latin typeface="Arial"/>
            </a:endParaRPr>
          </a:p>
          <a:p>
            <a:pPr marL="357120" indent="-259560" algn="just">
              <a:lnSpc>
                <a:spcPct val="100000"/>
              </a:lnSpc>
              <a:spcAft>
                <a:spcPts val="799"/>
              </a:spcAft>
              <a:buClr>
                <a:srgbClr val="FFFFFF"/>
              </a:buClr>
              <a:buFont typeface="StarSymbol"/>
              <a:buChar char="-"/>
            </a:pPr>
            <a:r>
              <a:rPr lang="it-IT" sz="1300" b="0" strike="noStrike" spc="-1">
                <a:solidFill>
                  <a:srgbClr val="FFFFFF"/>
                </a:solidFill>
                <a:latin typeface="Calibri"/>
                <a:ea typeface="DejaVu Sans"/>
              </a:rPr>
              <a:t>MIGLIORE STANDING PER LA QUOTAZIONE IN BORSA ITALIA</a:t>
            </a:r>
            <a:endParaRPr lang="it-IT" sz="1300" b="0" strike="noStrike" spc="-1">
              <a:latin typeface="Arial"/>
            </a:endParaRPr>
          </a:p>
        </p:txBody>
      </p:sp>
      <p:sp>
        <p:nvSpPr>
          <p:cNvPr id="224" name="CustomShape 15"/>
          <p:cNvSpPr/>
          <p:nvPr/>
        </p:nvSpPr>
        <p:spPr>
          <a:xfrm>
            <a:off x="304920" y="2073240"/>
            <a:ext cx="4139280" cy="2555280"/>
          </a:xfrm>
          <a:prstGeom prst="rect">
            <a:avLst/>
          </a:prstGeom>
          <a:solidFill>
            <a:schemeClr val="tx2">
              <a:lumMod val="75000"/>
            </a:schemeClr>
          </a:solidFill>
          <a:ln>
            <a:noFill/>
          </a:ln>
        </p:spPr>
        <p:style>
          <a:lnRef idx="0">
            <a:scrgbClr r="0" g="0" b="0"/>
          </a:lnRef>
          <a:fillRef idx="0">
            <a:scrgbClr r="0" g="0" b="0"/>
          </a:fillRef>
          <a:effectRef idx="0">
            <a:scrgbClr r="0" g="0" b="0"/>
          </a:effectRef>
          <a:fontRef idx="minor"/>
        </p:style>
        <p:txBody>
          <a:bodyPr lIns="0" tIns="64080" rIns="64080" bIns="64080" anchor="ctr">
            <a:noAutofit/>
          </a:bodyPr>
          <a:lstStyle/>
          <a:p>
            <a:pPr marL="325440" indent="-259560" algn="just">
              <a:lnSpc>
                <a:spcPct val="100000"/>
              </a:lnSpc>
              <a:spcAft>
                <a:spcPts val="799"/>
              </a:spcAft>
              <a:buClr>
                <a:srgbClr val="FFFFFF"/>
              </a:buClr>
              <a:buFont typeface="StarSymbol"/>
              <a:buChar char="-"/>
            </a:pPr>
            <a:r>
              <a:rPr lang="it-IT" sz="1300" b="1" strike="noStrike" spc="-1">
                <a:solidFill>
                  <a:srgbClr val="FFFFFF"/>
                </a:solidFill>
                <a:latin typeface="Calibri"/>
                <a:ea typeface="DejaVu Sans"/>
              </a:rPr>
              <a:t>OFFERTE PIU’ CONVENIENTI </a:t>
            </a:r>
            <a:r>
              <a:rPr lang="it-IT" sz="1300" b="0" strike="noStrike" spc="-1">
                <a:solidFill>
                  <a:srgbClr val="FFFFFF"/>
                </a:solidFill>
                <a:latin typeface="Calibri"/>
                <a:ea typeface="DejaVu Sans"/>
              </a:rPr>
              <a:t>GRAZIE ALLA CERTEZZA DEI TEMPI DI PAGAMENTO</a:t>
            </a:r>
            <a:endParaRPr lang="it-IT" sz="1300" b="0" strike="noStrike" spc="-1">
              <a:latin typeface="Arial"/>
            </a:endParaRPr>
          </a:p>
          <a:p>
            <a:pPr marL="325440" indent="-259560" algn="just">
              <a:lnSpc>
                <a:spcPct val="100000"/>
              </a:lnSpc>
              <a:spcAft>
                <a:spcPts val="799"/>
              </a:spcAft>
              <a:buClr>
                <a:srgbClr val="FFFFFF"/>
              </a:buClr>
              <a:buFont typeface="StarSymbol"/>
              <a:buChar char="-"/>
            </a:pPr>
            <a:r>
              <a:rPr lang="it-IT" sz="1300" b="0" strike="noStrike" spc="-1">
                <a:solidFill>
                  <a:srgbClr val="FFFFFF"/>
                </a:solidFill>
                <a:latin typeface="Calibri"/>
                <a:ea typeface="DejaVu Sans"/>
              </a:rPr>
              <a:t>OTTENERE NELL’OFFERTA DI GARA TRA I FACTORS </a:t>
            </a:r>
            <a:r>
              <a:rPr lang="it-IT" sz="1300" b="1" strike="noStrike" spc="-1">
                <a:solidFill>
                  <a:srgbClr val="FFFFFF"/>
                </a:solidFill>
                <a:latin typeface="Calibri"/>
                <a:ea typeface="DejaVu Sans"/>
              </a:rPr>
              <a:t>MAGGIORI TEMPI DI RIMBORSO</a:t>
            </a:r>
            <a:endParaRPr lang="it-IT" sz="1300" b="0" strike="noStrike" spc="-1">
              <a:latin typeface="Arial"/>
            </a:endParaRPr>
          </a:p>
          <a:p>
            <a:pPr marL="325440" indent="-259560" algn="just">
              <a:lnSpc>
                <a:spcPct val="100000"/>
              </a:lnSpc>
              <a:spcAft>
                <a:spcPts val="799"/>
              </a:spcAft>
              <a:buClr>
                <a:srgbClr val="FFFFFF"/>
              </a:buClr>
              <a:buFont typeface="StarSymbol"/>
              <a:buChar char="-"/>
            </a:pPr>
            <a:r>
              <a:rPr lang="it-IT" sz="1300" b="1" strike="noStrike" spc="-1">
                <a:solidFill>
                  <a:srgbClr val="FFFFFF"/>
                </a:solidFill>
                <a:latin typeface="Calibri"/>
                <a:ea typeface="DejaVu Sans"/>
              </a:rPr>
              <a:t>EVITARE INTERESSI E COSTI GIUDIZIARI </a:t>
            </a:r>
            <a:r>
              <a:rPr lang="it-IT" sz="1300" b="0" strike="noStrike" spc="-1">
                <a:solidFill>
                  <a:srgbClr val="FFFFFF"/>
                </a:solidFill>
                <a:latin typeface="Calibri"/>
                <a:ea typeface="DejaVu Sans"/>
              </a:rPr>
              <a:t>PER RITARDATI PAGAMENTI</a:t>
            </a:r>
            <a:endParaRPr lang="it-IT" sz="1300" b="0" strike="noStrike" spc="-1">
              <a:latin typeface="Arial"/>
            </a:endParaRPr>
          </a:p>
          <a:p>
            <a:pPr marL="325440" indent="-259560" algn="just">
              <a:lnSpc>
                <a:spcPct val="100000"/>
              </a:lnSpc>
              <a:spcAft>
                <a:spcPts val="799"/>
              </a:spcAft>
              <a:buClr>
                <a:srgbClr val="FFFFFF"/>
              </a:buClr>
              <a:buFont typeface="StarSymbol"/>
              <a:buChar char="-"/>
            </a:pPr>
            <a:r>
              <a:rPr lang="it-IT" sz="1300" b="1" strike="noStrike" spc="-1">
                <a:solidFill>
                  <a:srgbClr val="FFFFFF"/>
                </a:solidFill>
                <a:latin typeface="Calibri"/>
                <a:ea typeface="DejaVu Sans"/>
              </a:rPr>
              <a:t>EVITARE RESPONSABILITA’ PERSONALI</a:t>
            </a:r>
            <a:r>
              <a:rPr lang="it-IT" sz="1300" b="0" strike="noStrike" spc="-1">
                <a:solidFill>
                  <a:srgbClr val="FFFFFF"/>
                </a:solidFill>
                <a:latin typeface="Calibri"/>
                <a:ea typeface="DejaVu Sans"/>
              </a:rPr>
              <a:t> VERSO LA CORTE DEI CONTI</a:t>
            </a:r>
            <a:endParaRPr lang="it-IT" sz="1300" b="0" strike="noStrike" spc="-1">
              <a:latin typeface="Arial"/>
            </a:endParaRPr>
          </a:p>
          <a:p>
            <a:pPr algn="just">
              <a:lnSpc>
                <a:spcPct val="100000"/>
              </a:lnSpc>
              <a:spcAft>
                <a:spcPts val="799"/>
              </a:spcAft>
            </a:pPr>
            <a:endParaRPr lang="it-IT" sz="1300" b="0" strike="noStrike" spc="-1">
              <a:latin typeface="Arial"/>
            </a:endParaRPr>
          </a:p>
          <a:p>
            <a:pPr algn="just">
              <a:lnSpc>
                <a:spcPct val="100000"/>
              </a:lnSpc>
              <a:spcAft>
                <a:spcPts val="799"/>
              </a:spcAft>
            </a:pPr>
            <a:endParaRPr lang="it-IT" sz="1300" b="0" strike="noStrike" spc="-1">
              <a:latin typeface="Arial"/>
            </a:endParaRPr>
          </a:p>
        </p:txBody>
      </p:sp>
    </p:spTree>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CustomShape 1"/>
          <p:cNvSpPr/>
          <p:nvPr/>
        </p:nvSpPr>
        <p:spPr>
          <a:xfrm>
            <a:off x="609480" y="379440"/>
            <a:ext cx="1370880" cy="208800"/>
          </a:xfrm>
          <a:prstGeom prst="rect">
            <a:avLst/>
          </a:prstGeom>
          <a:noFill/>
          <a:ln w="15120">
            <a:solidFill>
              <a:srgbClr val="FF6600"/>
            </a:solidFill>
            <a:round/>
          </a:ln>
        </p:spPr>
        <p:style>
          <a:lnRef idx="0">
            <a:scrgbClr r="0" g="0" b="0"/>
          </a:lnRef>
          <a:fillRef idx="0">
            <a:scrgbClr r="0" g="0" b="0"/>
          </a:fillRef>
          <a:effectRef idx="0">
            <a:scrgbClr r="0" g="0" b="0"/>
          </a:effectRef>
          <a:fontRef idx="minor"/>
        </p:style>
        <p:txBody>
          <a:bodyPr lIns="0" tIns="41400" rIns="0" bIns="0">
            <a:spAutoFit/>
          </a:bodyPr>
          <a:lstStyle/>
          <a:p>
            <a:pPr marL="162000" indent="-1800" algn="ctr">
              <a:lnSpc>
                <a:spcPct val="100000"/>
              </a:lnSpc>
              <a:spcBef>
                <a:spcPts val="326"/>
              </a:spcBef>
              <a:tabLst>
                <a:tab pos="0" algn="l"/>
              </a:tabLst>
            </a:pPr>
            <a:r>
              <a:rPr lang="it-IT" sz="1100" b="1" strike="noStrike" spc="-7">
                <a:solidFill>
                  <a:srgbClr val="001F5F"/>
                </a:solidFill>
                <a:latin typeface="Calibri"/>
                <a:ea typeface="DejaVu Sans"/>
              </a:rPr>
              <a:t>OPERATIVITA’ </a:t>
            </a:r>
            <a:endParaRPr lang="it-IT" sz="1100" b="0" strike="noStrike" spc="-1">
              <a:latin typeface="Arial"/>
            </a:endParaRPr>
          </a:p>
        </p:txBody>
      </p:sp>
      <p:sp>
        <p:nvSpPr>
          <p:cNvPr id="226" name="CustomShape 2"/>
          <p:cNvSpPr/>
          <p:nvPr/>
        </p:nvSpPr>
        <p:spPr>
          <a:xfrm>
            <a:off x="0" y="1367640"/>
            <a:ext cx="543600" cy="974520"/>
          </a:xfrm>
          <a:custGeom>
            <a:avLst/>
            <a:gdLst/>
            <a:ahLst/>
            <a:cxnLst/>
            <a:rect l="l" t="t" r="r" b="b"/>
            <a:pathLst>
              <a:path w="544195" h="975360">
                <a:moveTo>
                  <a:pt x="0" y="0"/>
                </a:moveTo>
                <a:lnTo>
                  <a:pt x="0" y="975360"/>
                </a:lnTo>
                <a:lnTo>
                  <a:pt x="544068" y="487679"/>
                </a:lnTo>
                <a:lnTo>
                  <a:pt x="0" y="0"/>
                </a:lnTo>
                <a:close/>
              </a:path>
            </a:pathLst>
          </a:custGeom>
          <a:solidFill>
            <a:srgbClr val="FF6600"/>
          </a:solidFill>
          <a:ln>
            <a:noFill/>
          </a:ln>
        </p:spPr>
        <p:style>
          <a:lnRef idx="0">
            <a:scrgbClr r="0" g="0" b="0"/>
          </a:lnRef>
          <a:fillRef idx="0">
            <a:scrgbClr r="0" g="0" b="0"/>
          </a:fillRef>
          <a:effectRef idx="0">
            <a:scrgbClr r="0" g="0" b="0"/>
          </a:effectRef>
          <a:fontRef idx="minor"/>
        </p:style>
      </p:sp>
      <p:sp>
        <p:nvSpPr>
          <p:cNvPr id="227" name="CustomShape 3"/>
          <p:cNvSpPr/>
          <p:nvPr/>
        </p:nvSpPr>
        <p:spPr>
          <a:xfrm>
            <a:off x="672120" y="4686480"/>
            <a:ext cx="4889880" cy="456480"/>
          </a:xfrm>
          <a:custGeom>
            <a:avLst/>
            <a:gdLst/>
            <a:ahLst/>
            <a:cxnLst/>
            <a:rect l="l" t="t" r="r" b="b"/>
            <a:pathLst>
              <a:path w="3030220">
                <a:moveTo>
                  <a:pt x="0" y="0"/>
                </a:moveTo>
                <a:lnTo>
                  <a:pt x="3029712" y="0"/>
                </a:lnTo>
              </a:path>
            </a:pathLst>
          </a:custGeom>
          <a:noFill/>
          <a:ln w="15120">
            <a:solidFill>
              <a:srgbClr val="FF6600"/>
            </a:solidFill>
            <a:round/>
          </a:ln>
        </p:spPr>
        <p:style>
          <a:lnRef idx="0">
            <a:scrgbClr r="0" g="0" b="0"/>
          </a:lnRef>
          <a:fillRef idx="0">
            <a:scrgbClr r="0" g="0" b="0"/>
          </a:fillRef>
          <a:effectRef idx="0">
            <a:scrgbClr r="0" g="0" b="0"/>
          </a:effectRef>
          <a:fontRef idx="minor"/>
        </p:style>
      </p:sp>
      <p:sp>
        <p:nvSpPr>
          <p:cNvPr id="228" name="CustomShape 4"/>
          <p:cNvSpPr/>
          <p:nvPr/>
        </p:nvSpPr>
        <p:spPr>
          <a:xfrm>
            <a:off x="7699320" y="4505040"/>
            <a:ext cx="333360" cy="340920"/>
          </a:xfrm>
          <a:custGeom>
            <a:avLst/>
            <a:gdLst/>
            <a:ahLst/>
            <a:cxnLst/>
            <a:rect l="l" t="t" r="r" b="b"/>
            <a:pathLst>
              <a:path w="334009" h="341629">
                <a:moveTo>
                  <a:pt x="166877" y="0"/>
                </a:moveTo>
                <a:lnTo>
                  <a:pt x="122502" y="6096"/>
                </a:lnTo>
                <a:lnTo>
                  <a:pt x="82634" y="23303"/>
                </a:lnTo>
                <a:lnTo>
                  <a:pt x="48863" y="49991"/>
                </a:lnTo>
                <a:lnTo>
                  <a:pt x="22775" y="84536"/>
                </a:lnTo>
                <a:lnTo>
                  <a:pt x="5958" y="125311"/>
                </a:lnTo>
                <a:lnTo>
                  <a:pt x="0" y="170687"/>
                </a:lnTo>
                <a:lnTo>
                  <a:pt x="5958" y="216064"/>
                </a:lnTo>
                <a:lnTo>
                  <a:pt x="22775" y="256839"/>
                </a:lnTo>
                <a:lnTo>
                  <a:pt x="48863" y="291384"/>
                </a:lnTo>
                <a:lnTo>
                  <a:pt x="82634" y="318072"/>
                </a:lnTo>
                <a:lnTo>
                  <a:pt x="122502" y="335279"/>
                </a:lnTo>
                <a:lnTo>
                  <a:pt x="166877" y="341375"/>
                </a:lnTo>
                <a:lnTo>
                  <a:pt x="211253" y="335279"/>
                </a:lnTo>
                <a:lnTo>
                  <a:pt x="251121" y="318072"/>
                </a:lnTo>
                <a:lnTo>
                  <a:pt x="284892" y="291384"/>
                </a:lnTo>
                <a:lnTo>
                  <a:pt x="310980" y="256839"/>
                </a:lnTo>
                <a:lnTo>
                  <a:pt x="327797" y="216064"/>
                </a:lnTo>
                <a:lnTo>
                  <a:pt x="333755" y="170687"/>
                </a:lnTo>
                <a:lnTo>
                  <a:pt x="327797" y="125311"/>
                </a:lnTo>
                <a:lnTo>
                  <a:pt x="310980" y="84536"/>
                </a:lnTo>
                <a:lnTo>
                  <a:pt x="284892" y="49991"/>
                </a:lnTo>
                <a:lnTo>
                  <a:pt x="251121" y="23303"/>
                </a:lnTo>
                <a:lnTo>
                  <a:pt x="211253" y="6096"/>
                </a:lnTo>
                <a:lnTo>
                  <a:pt x="166877" y="0"/>
                </a:lnTo>
                <a:close/>
              </a:path>
            </a:pathLst>
          </a:custGeom>
          <a:solidFill>
            <a:srgbClr val="FFFFFF"/>
          </a:solidFill>
          <a:ln>
            <a:noFill/>
          </a:ln>
        </p:spPr>
        <p:style>
          <a:lnRef idx="0">
            <a:scrgbClr r="0" g="0" b="0"/>
          </a:lnRef>
          <a:fillRef idx="0">
            <a:scrgbClr r="0" g="0" b="0"/>
          </a:fillRef>
          <a:effectRef idx="0">
            <a:scrgbClr r="0" g="0" b="0"/>
          </a:effectRef>
          <a:fontRef idx="minor"/>
        </p:style>
      </p:sp>
      <p:sp>
        <p:nvSpPr>
          <p:cNvPr id="229" name="CustomShape 5"/>
          <p:cNvSpPr/>
          <p:nvPr/>
        </p:nvSpPr>
        <p:spPr>
          <a:xfrm>
            <a:off x="7699320" y="4505040"/>
            <a:ext cx="333360" cy="340920"/>
          </a:xfrm>
          <a:custGeom>
            <a:avLst/>
            <a:gdLst/>
            <a:ahLst/>
            <a:cxnLst/>
            <a:rect l="l" t="t" r="r" b="b"/>
            <a:pathLst>
              <a:path w="334009" h="341629">
                <a:moveTo>
                  <a:pt x="0" y="170687"/>
                </a:moveTo>
                <a:lnTo>
                  <a:pt x="5958" y="125311"/>
                </a:lnTo>
                <a:lnTo>
                  <a:pt x="22775" y="84536"/>
                </a:lnTo>
                <a:lnTo>
                  <a:pt x="48863" y="49991"/>
                </a:lnTo>
                <a:lnTo>
                  <a:pt x="82634" y="23303"/>
                </a:lnTo>
                <a:lnTo>
                  <a:pt x="122502" y="6096"/>
                </a:lnTo>
                <a:lnTo>
                  <a:pt x="166877" y="0"/>
                </a:lnTo>
                <a:lnTo>
                  <a:pt x="211253" y="6096"/>
                </a:lnTo>
                <a:lnTo>
                  <a:pt x="251121" y="23303"/>
                </a:lnTo>
                <a:lnTo>
                  <a:pt x="284892" y="49991"/>
                </a:lnTo>
                <a:lnTo>
                  <a:pt x="310980" y="84536"/>
                </a:lnTo>
                <a:lnTo>
                  <a:pt x="327797" y="125311"/>
                </a:lnTo>
                <a:lnTo>
                  <a:pt x="333755" y="170687"/>
                </a:lnTo>
                <a:lnTo>
                  <a:pt x="327797" y="216064"/>
                </a:lnTo>
                <a:lnTo>
                  <a:pt x="310980" y="256839"/>
                </a:lnTo>
                <a:lnTo>
                  <a:pt x="284892" y="291384"/>
                </a:lnTo>
                <a:lnTo>
                  <a:pt x="251121" y="318072"/>
                </a:lnTo>
                <a:lnTo>
                  <a:pt x="211253" y="335279"/>
                </a:lnTo>
                <a:lnTo>
                  <a:pt x="166877" y="341375"/>
                </a:lnTo>
                <a:lnTo>
                  <a:pt x="122502" y="335279"/>
                </a:lnTo>
                <a:lnTo>
                  <a:pt x="82634" y="318072"/>
                </a:lnTo>
                <a:lnTo>
                  <a:pt x="48863" y="291384"/>
                </a:lnTo>
                <a:lnTo>
                  <a:pt x="22775" y="256839"/>
                </a:lnTo>
                <a:lnTo>
                  <a:pt x="5958" y="216064"/>
                </a:lnTo>
                <a:lnTo>
                  <a:pt x="0" y="170687"/>
                </a:lnTo>
                <a:close/>
              </a:path>
            </a:pathLst>
          </a:custGeom>
          <a:noFill/>
          <a:ln w="12240">
            <a:solidFill>
              <a:srgbClr val="FFFFFF"/>
            </a:solidFill>
            <a:round/>
          </a:ln>
        </p:spPr>
        <p:style>
          <a:lnRef idx="0">
            <a:scrgbClr r="0" g="0" b="0"/>
          </a:lnRef>
          <a:fillRef idx="0">
            <a:scrgbClr r="0" g="0" b="0"/>
          </a:fillRef>
          <a:effectRef idx="0">
            <a:scrgbClr r="0" g="0" b="0"/>
          </a:effectRef>
          <a:fontRef idx="minor"/>
        </p:style>
      </p:sp>
      <p:sp>
        <p:nvSpPr>
          <p:cNvPr id="230" name="CustomShape 6"/>
          <p:cNvSpPr/>
          <p:nvPr/>
        </p:nvSpPr>
        <p:spPr>
          <a:xfrm>
            <a:off x="7924680" y="3147120"/>
            <a:ext cx="497880" cy="29829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noAutofit/>
          </a:bodyPr>
          <a:lstStyle/>
          <a:p>
            <a:pPr marL="12600" algn="r">
              <a:lnSpc>
                <a:spcPts val="1046"/>
              </a:lnSpc>
              <a:tabLst>
                <a:tab pos="2448720" algn="l"/>
                <a:tab pos="2989440" algn="l"/>
              </a:tabLst>
            </a:pPr>
            <a:r>
              <a:rPr lang="it-IT" sz="1000" b="0" strike="sngStrike" spc="-7">
                <a:solidFill>
                  <a:srgbClr val="8B8B8B"/>
                </a:solidFill>
                <a:latin typeface="Calibri"/>
              </a:rPr>
              <a:t> </a:t>
            </a:r>
            <a:endParaRPr lang="it-IT" sz="1000" b="0" strike="noStrike" spc="-1">
              <a:latin typeface="Arial"/>
            </a:endParaRPr>
          </a:p>
        </p:txBody>
      </p:sp>
      <p:sp>
        <p:nvSpPr>
          <p:cNvPr id="231" name="CustomShape 7"/>
          <p:cNvSpPr/>
          <p:nvPr/>
        </p:nvSpPr>
        <p:spPr>
          <a:xfrm>
            <a:off x="5486400" y="4686480"/>
            <a:ext cx="2513880" cy="69840"/>
          </a:xfrm>
          <a:custGeom>
            <a:avLst/>
            <a:gdLst/>
            <a:ahLst/>
            <a:cxnLst/>
            <a:rect l="l" t="t" r="r" b="b"/>
            <a:pathLst>
              <a:path w="3030220">
                <a:moveTo>
                  <a:pt x="0" y="0"/>
                </a:moveTo>
                <a:lnTo>
                  <a:pt x="3029712" y="0"/>
                </a:lnTo>
              </a:path>
            </a:pathLst>
          </a:custGeom>
          <a:noFill/>
          <a:ln w="15120">
            <a:solidFill>
              <a:srgbClr val="FF6600"/>
            </a:solidFill>
            <a:round/>
          </a:ln>
        </p:spPr>
        <p:style>
          <a:lnRef idx="0">
            <a:scrgbClr r="0" g="0" b="0"/>
          </a:lnRef>
          <a:fillRef idx="0">
            <a:scrgbClr r="0" g="0" b="0"/>
          </a:fillRef>
          <a:effectRef idx="0">
            <a:scrgbClr r="0" g="0" b="0"/>
          </a:effectRef>
          <a:fontRef idx="minor"/>
        </p:style>
      </p:sp>
      <p:sp>
        <p:nvSpPr>
          <p:cNvPr id="232" name="CustomShape 8"/>
          <p:cNvSpPr/>
          <p:nvPr/>
        </p:nvSpPr>
        <p:spPr>
          <a:xfrm>
            <a:off x="2133720" y="492120"/>
            <a:ext cx="1200600" cy="152640"/>
          </a:xfrm>
          <a:custGeom>
            <a:avLst/>
            <a:gdLst/>
            <a:ahLst/>
            <a:cxnLst/>
            <a:rect l="l" t="t" r="r" b="b"/>
            <a:pathLst>
              <a:path w="3030220">
                <a:moveTo>
                  <a:pt x="0" y="0"/>
                </a:moveTo>
                <a:lnTo>
                  <a:pt x="3029712" y="0"/>
                </a:lnTo>
              </a:path>
            </a:pathLst>
          </a:custGeom>
          <a:noFill/>
          <a:ln w="15120">
            <a:solidFill>
              <a:srgbClr val="FF6600"/>
            </a:solidFill>
            <a:round/>
          </a:ln>
        </p:spPr>
        <p:style>
          <a:lnRef idx="0">
            <a:scrgbClr r="0" g="0" b="0"/>
          </a:lnRef>
          <a:fillRef idx="0">
            <a:scrgbClr r="0" g="0" b="0"/>
          </a:fillRef>
          <a:effectRef idx="0">
            <a:scrgbClr r="0" g="0" b="0"/>
          </a:effectRef>
          <a:fontRef idx="minor"/>
        </p:style>
      </p:sp>
      <p:sp>
        <p:nvSpPr>
          <p:cNvPr id="233" name="CustomShape 9"/>
          <p:cNvSpPr/>
          <p:nvPr/>
        </p:nvSpPr>
        <p:spPr>
          <a:xfrm>
            <a:off x="5791320" y="492120"/>
            <a:ext cx="2742480" cy="45000"/>
          </a:xfrm>
          <a:custGeom>
            <a:avLst/>
            <a:gdLst/>
            <a:ahLst/>
            <a:cxnLst/>
            <a:rect l="l" t="t" r="r" b="b"/>
            <a:pathLst>
              <a:path w="3030220">
                <a:moveTo>
                  <a:pt x="0" y="0"/>
                </a:moveTo>
                <a:lnTo>
                  <a:pt x="3029712" y="0"/>
                </a:lnTo>
              </a:path>
            </a:pathLst>
          </a:custGeom>
          <a:noFill/>
          <a:ln w="15120">
            <a:solidFill>
              <a:srgbClr val="FF6600"/>
            </a:solidFill>
            <a:round/>
          </a:ln>
        </p:spPr>
        <p:style>
          <a:lnRef idx="0">
            <a:scrgbClr r="0" g="0" b="0"/>
          </a:lnRef>
          <a:fillRef idx="0">
            <a:scrgbClr r="0" g="0" b="0"/>
          </a:fillRef>
          <a:effectRef idx="0">
            <a:scrgbClr r="0" g="0" b="0"/>
          </a:effectRef>
          <a:fontRef idx="minor"/>
        </p:style>
      </p:sp>
      <p:sp>
        <p:nvSpPr>
          <p:cNvPr id="234" name="CustomShape 10"/>
          <p:cNvSpPr/>
          <p:nvPr/>
        </p:nvSpPr>
        <p:spPr>
          <a:xfrm>
            <a:off x="3886200" y="361800"/>
            <a:ext cx="1523160" cy="377280"/>
          </a:xfrm>
          <a:prstGeom prst="rect">
            <a:avLst/>
          </a:prstGeom>
          <a:noFill/>
          <a:ln>
            <a:noFill/>
          </a:ln>
        </p:spPr>
        <p:style>
          <a:lnRef idx="0">
            <a:scrgbClr r="0" g="0" b="0"/>
          </a:lnRef>
          <a:fillRef idx="0">
            <a:scrgbClr r="0" g="0" b="0"/>
          </a:fillRef>
          <a:effectRef idx="0">
            <a:scrgbClr r="0" g="0" b="0"/>
          </a:effectRef>
          <a:fontRef idx="minor"/>
        </p:style>
        <p:txBody>
          <a:bodyPr lIns="0" tIns="12600" rIns="0" bIns="0">
            <a:spAutoFit/>
          </a:bodyPr>
          <a:lstStyle/>
          <a:p>
            <a:pPr marL="12600">
              <a:lnSpc>
                <a:spcPct val="100000"/>
              </a:lnSpc>
              <a:spcBef>
                <a:spcPts val="99"/>
              </a:spcBef>
              <a:tabLst>
                <a:tab pos="2379240" algn="l"/>
                <a:tab pos="4662720" algn="l"/>
              </a:tabLst>
            </a:pPr>
            <a:r>
              <a:rPr lang="it-IT" sz="1200" b="0" strike="noStrike" spc="-12">
                <a:solidFill>
                  <a:srgbClr val="001F5F"/>
                </a:solidFill>
                <a:latin typeface="Calibri"/>
                <a:ea typeface="DejaVu Sans"/>
              </a:rPr>
              <a:t>REVERSE FACTORING</a:t>
            </a:r>
            <a:endParaRPr lang="it-IT" sz="1200" b="0" strike="noStrike" spc="-1">
              <a:latin typeface="Arial"/>
            </a:endParaRPr>
          </a:p>
        </p:txBody>
      </p:sp>
      <p:sp>
        <p:nvSpPr>
          <p:cNvPr id="235" name="CustomShape 11"/>
          <p:cNvSpPr/>
          <p:nvPr/>
        </p:nvSpPr>
        <p:spPr>
          <a:xfrm>
            <a:off x="2642760" y="895320"/>
            <a:ext cx="5967000" cy="4669200"/>
          </a:xfrm>
          <a:prstGeom prst="rect">
            <a:avLst/>
          </a:prstGeom>
          <a:solidFill>
            <a:schemeClr val="tx2">
              <a:lumMod val="50000"/>
            </a:schemeClr>
          </a:solidFill>
          <a:ln w="19800">
            <a:noFill/>
          </a:ln>
        </p:spPr>
        <p:style>
          <a:lnRef idx="0">
            <a:scrgbClr r="0" g="0" b="0"/>
          </a:lnRef>
          <a:fillRef idx="0">
            <a:scrgbClr r="0" g="0" b="0"/>
          </a:fillRef>
          <a:effectRef idx="0">
            <a:scrgbClr r="0" g="0" b="0"/>
          </a:effectRef>
          <a:fontRef idx="minor"/>
        </p:style>
        <p:txBody>
          <a:bodyPr lIns="0" tIns="132840" rIns="0" bIns="0">
            <a:spAutoFit/>
          </a:bodyPr>
          <a:lstStyle/>
          <a:p>
            <a:pPr marL="139680">
              <a:lnSpc>
                <a:spcPct val="100000"/>
              </a:lnSpc>
              <a:spcAft>
                <a:spcPts val="1199"/>
              </a:spcAft>
            </a:pPr>
            <a:r>
              <a:rPr lang="it-IT" sz="1400" b="1" strike="noStrike" spc="-1">
                <a:solidFill>
                  <a:srgbClr val="FFFFFF"/>
                </a:solidFill>
                <a:latin typeface="Calibri"/>
                <a:ea typeface="DejaVu Sans"/>
              </a:rPr>
              <a:t>INDIVIDUAZIONE DELLE BANCHE O INTERMEDIARI CHE OPERANO NEL REVERSE FACTORING</a:t>
            </a:r>
            <a:endParaRPr lang="it-IT" sz="1400" b="0" strike="noStrike" spc="-1">
              <a:latin typeface="Arial"/>
            </a:endParaRPr>
          </a:p>
          <a:p>
            <a:pPr marL="139680">
              <a:lnSpc>
                <a:spcPct val="100000"/>
              </a:lnSpc>
              <a:spcAft>
                <a:spcPts val="1199"/>
              </a:spcAft>
            </a:pPr>
            <a:r>
              <a:rPr lang="it-IT" sz="1400" b="1" strike="noStrike" spc="-1">
                <a:solidFill>
                  <a:srgbClr val="FFFFFF"/>
                </a:solidFill>
                <a:latin typeface="Calibri"/>
                <a:ea typeface="DejaVu Sans"/>
              </a:rPr>
              <a:t>VERIFICA DI EVENTUALI MIGLIORI CONDIZIONI PER IL CLIENTE IN CASO DI COSTITUZIONE DI POOL DI INTERMEDIARI </a:t>
            </a:r>
            <a:endParaRPr lang="it-IT" sz="1400" b="0" strike="noStrike" spc="-1">
              <a:latin typeface="Arial"/>
            </a:endParaRPr>
          </a:p>
          <a:p>
            <a:pPr marL="139680">
              <a:lnSpc>
                <a:spcPct val="100000"/>
              </a:lnSpc>
              <a:spcAft>
                <a:spcPts val="1199"/>
              </a:spcAft>
            </a:pPr>
            <a:r>
              <a:rPr lang="it-IT" sz="1400" b="1" strike="noStrike" spc="-1">
                <a:solidFill>
                  <a:srgbClr val="FFFFFF"/>
                </a:solidFill>
                <a:latin typeface="Calibri"/>
                <a:ea typeface="DejaVu Sans"/>
              </a:rPr>
              <a:t>SCAUTING SULLE CONDIZIONI PRATICABILI ALLA SPECIFICA OPERAZIONE</a:t>
            </a:r>
            <a:endParaRPr lang="it-IT" sz="1400" b="0" strike="noStrike" spc="-1">
              <a:latin typeface="Arial"/>
            </a:endParaRPr>
          </a:p>
          <a:p>
            <a:pPr marL="139680">
              <a:lnSpc>
                <a:spcPct val="100000"/>
              </a:lnSpc>
              <a:spcAft>
                <a:spcPts val="1199"/>
              </a:spcAft>
            </a:pPr>
            <a:r>
              <a:rPr lang="it-IT" sz="1400" b="1" strike="noStrike" spc="-1">
                <a:solidFill>
                  <a:srgbClr val="FFFFFF"/>
                </a:solidFill>
                <a:latin typeface="Calibri"/>
                <a:ea typeface="DejaVu Sans"/>
              </a:rPr>
              <a:t>ASSISTENZA ALLA STIPULAZIONE DELLA CONVENZIONE TRA IL BUYER E LA BANCA O INTERMEDIARIO SELEZIONATO</a:t>
            </a:r>
            <a:endParaRPr lang="it-IT" sz="1400" b="0" strike="noStrike" spc="-1">
              <a:latin typeface="Arial"/>
            </a:endParaRPr>
          </a:p>
          <a:p>
            <a:pPr marL="139680">
              <a:lnSpc>
                <a:spcPct val="100000"/>
              </a:lnSpc>
              <a:spcAft>
                <a:spcPts val="1199"/>
              </a:spcAft>
            </a:pPr>
            <a:r>
              <a:rPr lang="it-IT" sz="1400" b="1" strike="noStrike" spc="-1">
                <a:solidFill>
                  <a:srgbClr val="FFFFFF"/>
                </a:solidFill>
                <a:latin typeface="Calibri"/>
                <a:ea typeface="DejaVu Sans"/>
              </a:rPr>
              <a:t>ASSISTENZA NELLA PROPOSTA AI FORNITORI DI ADESIONE ALLA CONVENZIONE ANCHE MEDIANTE PARTECIAZIONE A CONVEGNI O TAVOLE ROTONDE</a:t>
            </a:r>
            <a:endParaRPr lang="it-IT" sz="1400" b="0" strike="noStrike" spc="-1">
              <a:latin typeface="Arial"/>
            </a:endParaRPr>
          </a:p>
          <a:p>
            <a:pPr marL="139680">
              <a:lnSpc>
                <a:spcPct val="100000"/>
              </a:lnSpc>
              <a:spcAft>
                <a:spcPts val="1199"/>
              </a:spcAft>
            </a:pPr>
            <a:r>
              <a:rPr lang="it-IT" sz="1400" b="1" strike="noStrike" spc="-1">
                <a:solidFill>
                  <a:srgbClr val="FFFFFF"/>
                </a:solidFill>
                <a:latin typeface="Calibri"/>
                <a:ea typeface="DejaVu Sans"/>
              </a:rPr>
              <a:t>ASSISTENZA AI FORNITORI NELLA STIPULAZIONE DEI CONTRATTI DI FACTORING CON LA BANCA O INTERMEDIARIO</a:t>
            </a:r>
            <a:endParaRPr lang="it-IT" sz="1400" b="0" strike="noStrike" spc="-1">
              <a:latin typeface="Arial"/>
            </a:endParaRPr>
          </a:p>
          <a:p>
            <a:pPr marL="139680">
              <a:lnSpc>
                <a:spcPct val="100000"/>
              </a:lnSpc>
              <a:spcAft>
                <a:spcPts val="1199"/>
              </a:spcAft>
            </a:pPr>
            <a:endParaRPr lang="it-IT" sz="1400" b="0" strike="noStrike" spc="-1">
              <a:latin typeface="Arial"/>
            </a:endParaRPr>
          </a:p>
        </p:txBody>
      </p:sp>
      <p:sp>
        <p:nvSpPr>
          <p:cNvPr id="236" name="CustomShape 12"/>
          <p:cNvSpPr/>
          <p:nvPr/>
        </p:nvSpPr>
        <p:spPr>
          <a:xfrm>
            <a:off x="544320" y="895320"/>
            <a:ext cx="2098080" cy="3671280"/>
          </a:xfrm>
          <a:prstGeom prst="rect">
            <a:avLst/>
          </a:prstGeom>
          <a:solidFill>
            <a:srgbClr val="FF0000"/>
          </a:solidFill>
          <a:ln>
            <a:noFill/>
          </a:ln>
        </p:spPr>
        <p:style>
          <a:lnRef idx="0">
            <a:scrgbClr r="0" g="0" b="0"/>
          </a:lnRef>
          <a:fillRef idx="0">
            <a:scrgbClr r="0" g="0" b="0"/>
          </a:fillRef>
          <a:effectRef idx="0">
            <a:scrgbClr r="0" g="0" b="0"/>
          </a:effectRef>
          <a:fontRef idx="minor"/>
        </p:style>
      </p:sp>
      <p:sp>
        <p:nvSpPr>
          <p:cNvPr id="237" name="CustomShape 13"/>
          <p:cNvSpPr/>
          <p:nvPr/>
        </p:nvSpPr>
        <p:spPr>
          <a:xfrm>
            <a:off x="609480" y="2372400"/>
            <a:ext cx="2056680" cy="849240"/>
          </a:xfrm>
          <a:prstGeom prst="rect">
            <a:avLst/>
          </a:prstGeom>
          <a:noFill/>
          <a:ln>
            <a:noFill/>
          </a:ln>
        </p:spPr>
        <p:style>
          <a:lnRef idx="0">
            <a:scrgbClr r="0" g="0" b="0"/>
          </a:lnRef>
          <a:fillRef idx="0">
            <a:scrgbClr r="0" g="0" b="0"/>
          </a:fillRef>
          <a:effectRef idx="0">
            <a:scrgbClr r="0" g="0" b="0"/>
          </a:effectRef>
          <a:fontRef idx="minor"/>
        </p:style>
        <p:txBody>
          <a:bodyPr lIns="0" tIns="13320" rIns="0" bIns="0">
            <a:spAutoFit/>
          </a:bodyPr>
          <a:lstStyle/>
          <a:p>
            <a:pPr marL="12600" algn="ctr">
              <a:lnSpc>
                <a:spcPct val="100000"/>
              </a:lnSpc>
              <a:spcBef>
                <a:spcPts val="105"/>
              </a:spcBef>
            </a:pPr>
            <a:r>
              <a:rPr lang="it-IT" sz="1800" b="1" strike="noStrike" spc="-7">
                <a:solidFill>
                  <a:srgbClr val="FFFFFF"/>
                </a:solidFill>
                <a:latin typeface="Calibri"/>
                <a:ea typeface="DejaVu Sans"/>
              </a:rPr>
              <a:t>COME INTERVIENE </a:t>
            </a:r>
            <a:endParaRPr lang="it-IT" sz="1800" b="0" strike="noStrike" spc="-1">
              <a:latin typeface="Arial"/>
            </a:endParaRPr>
          </a:p>
          <a:p>
            <a:pPr marL="12600" algn="ctr">
              <a:lnSpc>
                <a:spcPct val="100000"/>
              </a:lnSpc>
              <a:spcBef>
                <a:spcPts val="105"/>
              </a:spcBef>
            </a:pPr>
            <a:r>
              <a:rPr lang="it-IT" sz="1800" b="1" strike="noStrike" spc="-7">
                <a:solidFill>
                  <a:srgbClr val="FFFFFF"/>
                </a:solidFill>
                <a:latin typeface="Calibri"/>
                <a:ea typeface="DejaVu Sans"/>
              </a:rPr>
              <a:t>LAW &amp; FINANCE</a:t>
            </a:r>
            <a:endParaRPr lang="it-IT" sz="1800" b="0" strike="noStrike" spc="-1">
              <a:latin typeface="Arial"/>
            </a:endParaRPr>
          </a:p>
        </p:txBody>
      </p:sp>
    </p:spTree>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2256</TotalTime>
  <Words>857</Words>
  <Application>Microsoft Office PowerPoint</Application>
  <PresentationFormat>Presentazione su schermo (16:9)</PresentationFormat>
  <Paragraphs>110</Paragraphs>
  <Slides>11</Slides>
  <Notes>2</Notes>
  <HiddenSlides>0</HiddenSlides>
  <MMClips>0</MMClips>
  <ScaleCrop>false</ScaleCrop>
  <HeadingPairs>
    <vt:vector size="6" baseType="variant">
      <vt:variant>
        <vt:lpstr>Caratteri utilizzati</vt:lpstr>
      </vt:variant>
      <vt:variant>
        <vt:i4>6</vt:i4>
      </vt:variant>
      <vt:variant>
        <vt:lpstr>Tema</vt:lpstr>
      </vt:variant>
      <vt:variant>
        <vt:i4>3</vt:i4>
      </vt:variant>
      <vt:variant>
        <vt:lpstr>Titoli diapositive</vt:lpstr>
      </vt:variant>
      <vt:variant>
        <vt:i4>11</vt:i4>
      </vt:variant>
    </vt:vector>
  </HeadingPairs>
  <TitlesOfParts>
    <vt:vector size="20" baseType="lpstr">
      <vt:lpstr>Arial</vt:lpstr>
      <vt:lpstr>Calibri</vt:lpstr>
      <vt:lpstr>StarSymbol</vt:lpstr>
      <vt:lpstr>Symbol</vt:lpstr>
      <vt:lpstr>Times New Roman</vt:lpstr>
      <vt:lpstr>Wingdings</vt:lpstr>
      <vt:lpstr>Office Theme</vt:lpstr>
      <vt:lpstr>Office Theme</vt:lpstr>
      <vt:lpstr>Office Theme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Arial Bold 42/50pt</dc:title>
  <dc:subject/>
  <dc:creator>Marco Maria Lantero</dc:creator>
  <dc:description/>
  <cp:lastModifiedBy>marco taranto</cp:lastModifiedBy>
  <cp:revision>137</cp:revision>
  <cp:lastPrinted>2020-11-19T17:59:26Z</cp:lastPrinted>
  <dcterms:created xsi:type="dcterms:W3CDTF">2019-10-26T16:34:19Z</dcterms:created>
  <dcterms:modified xsi:type="dcterms:W3CDTF">2020-11-30T18:04:21Z</dcterms:modified>
  <dc:language>it-IT</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reated">
    <vt:filetime>2019-10-24T00:00:00Z</vt:filetime>
  </property>
  <property fmtid="{D5CDD505-2E9C-101B-9397-08002B2CF9AE}" pid="4" name="Creator">
    <vt:lpwstr>Microsoft® PowerPoint® per Office 365</vt:lpwstr>
  </property>
  <property fmtid="{D5CDD505-2E9C-101B-9397-08002B2CF9AE}" pid="5" name="HiddenSlides">
    <vt:i4>0</vt:i4>
  </property>
  <property fmtid="{D5CDD505-2E9C-101B-9397-08002B2CF9AE}" pid="6" name="HyperlinksChanged">
    <vt:bool>false</vt:bool>
  </property>
  <property fmtid="{D5CDD505-2E9C-101B-9397-08002B2CF9AE}" pid="7" name="LastSaved">
    <vt:filetime>2019-10-26T00:00:00Z</vt:filetime>
  </property>
  <property fmtid="{D5CDD505-2E9C-101B-9397-08002B2CF9AE}" pid="8" name="LinksUpToDate">
    <vt:bool>false</vt:bool>
  </property>
  <property fmtid="{D5CDD505-2E9C-101B-9397-08002B2CF9AE}" pid="9" name="MMClips">
    <vt:i4>0</vt:i4>
  </property>
  <property fmtid="{D5CDD505-2E9C-101B-9397-08002B2CF9AE}" pid="10" name="Notes">
    <vt:i4>2</vt:i4>
  </property>
  <property fmtid="{D5CDD505-2E9C-101B-9397-08002B2CF9AE}" pid="11" name="PresentationFormat">
    <vt:lpwstr>Presentazione su schermo (16:9)</vt:lpwstr>
  </property>
  <property fmtid="{D5CDD505-2E9C-101B-9397-08002B2CF9AE}" pid="12" name="ScaleCrop">
    <vt:bool>false</vt:bool>
  </property>
  <property fmtid="{D5CDD505-2E9C-101B-9397-08002B2CF9AE}" pid="13" name="ShareDoc">
    <vt:bool>false</vt:bool>
  </property>
  <property fmtid="{D5CDD505-2E9C-101B-9397-08002B2CF9AE}" pid="14" name="Slides">
    <vt:i4>11</vt:i4>
  </property>
</Properties>
</file>