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1" r:id="rId2"/>
    <p:sldId id="261" r:id="rId3"/>
    <p:sldId id="273" r:id="rId4"/>
    <p:sldId id="280" r:id="rId5"/>
    <p:sldId id="292" r:id="rId6"/>
    <p:sldId id="281" r:id="rId7"/>
    <p:sldId id="282" r:id="rId8"/>
    <p:sldId id="283" r:id="rId9"/>
    <p:sldId id="274" r:id="rId10"/>
    <p:sldId id="276" r:id="rId11"/>
    <p:sldId id="277" r:id="rId12"/>
    <p:sldId id="287" r:id="rId13"/>
    <p:sldId id="278" r:id="rId14"/>
    <p:sldId id="263" r:id="rId15"/>
    <p:sldId id="288" r:id="rId16"/>
    <p:sldId id="264" r:id="rId17"/>
    <p:sldId id="265" r:id="rId18"/>
    <p:sldId id="267" r:id="rId19"/>
    <p:sldId id="271" r:id="rId20"/>
  </p:sldIdLst>
  <p:sldSz cx="9144000" cy="5143500" type="screen16x9"/>
  <p:notesSz cx="9926638" cy="67976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BE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/>
    <p:restoredTop sz="94320"/>
  </p:normalViewPr>
  <p:slideViewPr>
    <p:cSldViewPr>
      <p:cViewPr varScale="1">
        <p:scale>
          <a:sx n="90" d="100"/>
          <a:sy n="90" d="100"/>
        </p:scale>
        <p:origin x="1194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9ACBF5-87E2-4743-BB4B-111682FF148C}" type="doc">
      <dgm:prSet loTypeId="urn:microsoft.com/office/officeart/2008/layout/RadialCluster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E0C17E8E-39DB-4741-9810-586B378F34C8}">
      <dgm:prSet phldrT="[Tes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it-IT" sz="1400" b="1" dirty="0">
              <a:solidFill>
                <a:schemeClr val="bg1"/>
              </a:solidFill>
            </a:rPr>
            <a:t>CARATTERISTICHE</a:t>
          </a:r>
        </a:p>
      </dgm:t>
    </dgm:pt>
    <dgm:pt modelId="{A9D82CF9-4D0B-CB43-985D-102CE0EBA630}" type="parTrans" cxnId="{296D75CB-C45C-7F42-BAF6-E4D97C5CA1CC}">
      <dgm:prSet/>
      <dgm:spPr/>
      <dgm:t>
        <a:bodyPr/>
        <a:lstStyle/>
        <a:p>
          <a:endParaRPr lang="it-IT"/>
        </a:p>
      </dgm:t>
    </dgm:pt>
    <dgm:pt modelId="{15E096EF-6CF5-EB4B-8A2E-0A0954272006}" type="sibTrans" cxnId="{296D75CB-C45C-7F42-BAF6-E4D97C5CA1CC}">
      <dgm:prSet/>
      <dgm:spPr/>
      <dgm:t>
        <a:bodyPr/>
        <a:lstStyle/>
        <a:p>
          <a:endParaRPr lang="it-IT"/>
        </a:p>
      </dgm:t>
    </dgm:pt>
    <dgm:pt modelId="{C679726A-E17B-5540-BE7D-C2ADFD74A95F}">
      <dgm:prSet phldrT="[Testo]" custT="1"/>
      <dgm:spPr>
        <a:solidFill>
          <a:srgbClr val="EEECE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35560" tIns="35560" rIns="35560" bIns="35560" numCol="1" spcCol="1270" anchor="ctr" anchorCtr="0"/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it-IT" sz="14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APPROCCIO REGOLAMENTARE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it-IT" sz="1200" b="0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FLESSIBILITÀ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it-IT" sz="1200" b="0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MINIMA BUROCRAZIA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it-IT" sz="1200" b="0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ACCESSO SEMPLIFICATO</a:t>
          </a:r>
        </a:p>
      </dgm:t>
    </dgm:pt>
    <dgm:pt modelId="{9465D64A-D6E5-1848-97DA-751E1F9A642E}" type="parTrans" cxnId="{433C5BFF-284C-EF46-932D-A55CA829E6BA}">
      <dgm:prSet/>
      <dgm:spPr/>
      <dgm:t>
        <a:bodyPr/>
        <a:lstStyle/>
        <a:p>
          <a:endParaRPr lang="it-IT"/>
        </a:p>
      </dgm:t>
    </dgm:pt>
    <dgm:pt modelId="{EBEB9D01-BB08-2B4C-A79F-592DD37BB699}" type="sibTrans" cxnId="{433C5BFF-284C-EF46-932D-A55CA829E6BA}">
      <dgm:prSet/>
      <dgm:spPr/>
      <dgm:t>
        <a:bodyPr/>
        <a:lstStyle/>
        <a:p>
          <a:endParaRPr lang="it-IT"/>
        </a:p>
      </dgm:t>
    </dgm:pt>
    <dgm:pt modelId="{45CA8EC2-B998-644C-A3C0-E6B1DA6FB65E}">
      <dgm:prSet phldrT="[Testo]" custT="1"/>
      <dgm:spPr>
        <a:solidFill>
          <a:schemeClr val="bg2"/>
        </a:solidFill>
      </dgm:spPr>
      <dgm:t>
        <a:bodyPr/>
        <a:lstStyle/>
        <a:p>
          <a:pPr>
            <a:buFont typeface="Wingdings" pitchFamily="2" charset="2"/>
            <a:buNone/>
          </a:pPr>
          <a:r>
            <a:rPr lang="it-IT" sz="1400" b="1" dirty="0">
              <a:solidFill>
                <a:schemeClr val="tx2"/>
              </a:solidFill>
              <a:latin typeface="+mj-lt"/>
            </a:rPr>
            <a:t>DEDICATO </a:t>
          </a:r>
        </a:p>
        <a:p>
          <a:pPr>
            <a:buFont typeface="Wingdings" pitchFamily="2" charset="2"/>
            <a:buChar char="ü"/>
          </a:pPr>
          <a:r>
            <a:rPr lang="it-IT" sz="1200" dirty="0">
              <a:solidFill>
                <a:schemeClr val="tx2"/>
              </a:solidFill>
              <a:latin typeface="+mj-lt"/>
            </a:rPr>
            <a:t>ALLE PMI AD ALTA ATTESA DI CRESCITA CON SPICCATE POTENZIALITÀ DI ECCELLERE</a:t>
          </a:r>
          <a:endParaRPr lang="it-IT" sz="1200" dirty="0">
            <a:solidFill>
              <a:schemeClr val="tx2"/>
            </a:solidFill>
          </a:endParaRPr>
        </a:p>
      </dgm:t>
    </dgm:pt>
    <dgm:pt modelId="{79FDF108-99C3-EA4C-B7AC-5868EEE962C2}" type="parTrans" cxnId="{3E5A802B-CE5E-0C4F-AA46-D6E15037E0C9}">
      <dgm:prSet/>
      <dgm:spPr/>
      <dgm:t>
        <a:bodyPr/>
        <a:lstStyle/>
        <a:p>
          <a:endParaRPr lang="it-IT"/>
        </a:p>
      </dgm:t>
    </dgm:pt>
    <dgm:pt modelId="{21B97C25-BF8B-7D45-9217-BC0B312B7817}" type="sibTrans" cxnId="{3E5A802B-CE5E-0C4F-AA46-D6E15037E0C9}">
      <dgm:prSet/>
      <dgm:spPr/>
      <dgm:t>
        <a:bodyPr/>
        <a:lstStyle/>
        <a:p>
          <a:endParaRPr lang="it-IT"/>
        </a:p>
      </dgm:t>
    </dgm:pt>
    <dgm:pt modelId="{F26D6C6B-186A-8242-9E63-F7F22EFCD210}">
      <dgm:prSet phldrT="[Testo]" custT="1"/>
      <dgm:spPr>
        <a:solidFill>
          <a:srgbClr val="EEECE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35560" tIns="35560" rIns="35560" bIns="35560" numCol="1" spcCol="1270" anchor="ctr" anchorCtr="0"/>
        <a:lstStyle/>
        <a:p>
          <a:pPr>
            <a:buFont typeface="Wingdings" pitchFamily="2" charset="2"/>
            <a:buNone/>
          </a:pPr>
          <a:r>
            <a:rPr lang="it-IT" sz="14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ACCESSO GRADUALE AL MERCATO</a:t>
          </a:r>
        </a:p>
        <a:p>
          <a:pPr>
            <a:buFont typeface="Wingdings" pitchFamily="2" charset="2"/>
            <a:buChar char="ü"/>
          </a:pPr>
          <a:r>
            <a:rPr lang="it-IT" sz="1200" b="0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DOTANDOSI PROGRESSIVAMENTE DELLE STRUTTURE NECESSARIE PER OPERARE SUL MERCATO APERTO AGLI INVESTITORI RETAIL.</a:t>
          </a:r>
        </a:p>
      </dgm:t>
    </dgm:pt>
    <dgm:pt modelId="{E4213F69-DB4A-6444-AC67-38A3E1395B06}" type="parTrans" cxnId="{20194748-4289-9F41-AFF3-7B2275B7DE7D}">
      <dgm:prSet/>
      <dgm:spPr/>
      <dgm:t>
        <a:bodyPr/>
        <a:lstStyle/>
        <a:p>
          <a:endParaRPr lang="it-IT"/>
        </a:p>
      </dgm:t>
    </dgm:pt>
    <dgm:pt modelId="{4EE79FB3-AAD9-0449-82C7-A5982C36F964}" type="sibTrans" cxnId="{20194748-4289-9F41-AFF3-7B2275B7DE7D}">
      <dgm:prSet/>
      <dgm:spPr/>
      <dgm:t>
        <a:bodyPr/>
        <a:lstStyle/>
        <a:p>
          <a:endParaRPr lang="it-IT"/>
        </a:p>
      </dgm:t>
    </dgm:pt>
    <dgm:pt modelId="{33520090-CA7F-7E40-AAF5-1A972046215B}" type="pres">
      <dgm:prSet presAssocID="{559ACBF5-87E2-4743-BB4B-111682FF148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0414DB0-E11E-AD4C-86C3-0C41417FEA03}" type="pres">
      <dgm:prSet presAssocID="{E0C17E8E-39DB-4741-9810-586B378F34C8}" presName="singleCycle" presStyleCnt="0"/>
      <dgm:spPr/>
    </dgm:pt>
    <dgm:pt modelId="{4C752575-DCBA-8D4B-A413-766EF54D6DB5}" type="pres">
      <dgm:prSet presAssocID="{E0C17E8E-39DB-4741-9810-586B378F34C8}" presName="singleCenter" presStyleLbl="node1" presStyleIdx="0" presStyleCnt="4" custScaleX="129921" custScaleY="106299">
        <dgm:presLayoutVars>
          <dgm:chMax val="7"/>
          <dgm:chPref val="7"/>
        </dgm:presLayoutVars>
      </dgm:prSet>
      <dgm:spPr/>
    </dgm:pt>
    <dgm:pt modelId="{6D2E2991-255F-1647-BBCF-B853B3D18963}" type="pres">
      <dgm:prSet presAssocID="{9465D64A-D6E5-1848-97DA-751E1F9A642E}" presName="Name56" presStyleLbl="parChTrans1D2" presStyleIdx="0" presStyleCnt="3"/>
      <dgm:spPr/>
    </dgm:pt>
    <dgm:pt modelId="{E7A03C94-5539-2449-A04F-459081B1B713}" type="pres">
      <dgm:prSet presAssocID="{C679726A-E17B-5540-BE7D-C2ADFD74A95F}" presName="text0" presStyleLbl="node1" presStyleIdx="1" presStyleCnt="4" custScaleX="368169" custScaleY="162761" custRadScaleRad="92039">
        <dgm:presLayoutVars>
          <dgm:bulletEnabled val="1"/>
        </dgm:presLayoutVars>
      </dgm:prSet>
      <dgm:spPr>
        <a:xfrm>
          <a:off x="2420579" y="38808"/>
          <a:ext cx="3007440" cy="1329536"/>
        </a:xfrm>
        <a:prstGeom prst="roundRect">
          <a:avLst/>
        </a:prstGeom>
      </dgm:spPr>
    </dgm:pt>
    <dgm:pt modelId="{43589740-BA4E-894B-95D4-393202A576C3}" type="pres">
      <dgm:prSet presAssocID="{79FDF108-99C3-EA4C-B7AC-5868EEE962C2}" presName="Name56" presStyleLbl="parChTrans1D2" presStyleIdx="1" presStyleCnt="3"/>
      <dgm:spPr/>
    </dgm:pt>
    <dgm:pt modelId="{0A4662D2-CA3D-CE49-AF2F-7B3BE0F287A9}" type="pres">
      <dgm:prSet presAssocID="{45CA8EC2-B998-644C-A3C0-E6B1DA6FB65E}" presName="text0" presStyleLbl="node1" presStyleIdx="2" presStyleCnt="4" custScaleX="312904" custScaleY="189505" custRadScaleRad="127725" custRadScaleInc="-51575">
        <dgm:presLayoutVars>
          <dgm:bulletEnabled val="1"/>
        </dgm:presLayoutVars>
      </dgm:prSet>
      <dgm:spPr/>
    </dgm:pt>
    <dgm:pt modelId="{57B31C70-C4FE-0344-9424-7D03EBF36D6B}" type="pres">
      <dgm:prSet presAssocID="{E4213F69-DB4A-6444-AC67-38A3E1395B06}" presName="Name56" presStyleLbl="parChTrans1D2" presStyleIdx="2" presStyleCnt="3"/>
      <dgm:spPr/>
    </dgm:pt>
    <dgm:pt modelId="{1626F8F0-BD4B-3D43-AA28-0D087ED221A8}" type="pres">
      <dgm:prSet presAssocID="{F26D6C6B-186A-8242-9E63-F7F22EFCD210}" presName="text0" presStyleLbl="node1" presStyleIdx="3" presStyleCnt="4" custScaleX="312904" custScaleY="198319" custRadScaleRad="129078" custRadScaleInc="48592">
        <dgm:presLayoutVars>
          <dgm:bulletEnabled val="1"/>
        </dgm:presLayoutVars>
      </dgm:prSet>
      <dgm:spPr>
        <a:xfrm>
          <a:off x="312427" y="1653360"/>
          <a:ext cx="2556000" cy="1619996"/>
        </a:xfrm>
        <a:prstGeom prst="roundRect">
          <a:avLst/>
        </a:prstGeom>
      </dgm:spPr>
    </dgm:pt>
  </dgm:ptLst>
  <dgm:cxnLst>
    <dgm:cxn modelId="{453BD30F-CEFB-7746-AC65-6EDC9F4765CB}" type="presOf" srcId="{C679726A-E17B-5540-BE7D-C2ADFD74A95F}" destId="{E7A03C94-5539-2449-A04F-459081B1B713}" srcOrd="0" destOrd="0" presId="urn:microsoft.com/office/officeart/2008/layout/RadialCluster"/>
    <dgm:cxn modelId="{D8500B29-D487-FE45-9297-D1F63C02A48D}" type="presOf" srcId="{9465D64A-D6E5-1848-97DA-751E1F9A642E}" destId="{6D2E2991-255F-1647-BBCF-B853B3D18963}" srcOrd="0" destOrd="0" presId="urn:microsoft.com/office/officeart/2008/layout/RadialCluster"/>
    <dgm:cxn modelId="{3E5A802B-CE5E-0C4F-AA46-D6E15037E0C9}" srcId="{E0C17E8E-39DB-4741-9810-586B378F34C8}" destId="{45CA8EC2-B998-644C-A3C0-E6B1DA6FB65E}" srcOrd="1" destOrd="0" parTransId="{79FDF108-99C3-EA4C-B7AC-5868EEE962C2}" sibTransId="{21B97C25-BF8B-7D45-9217-BC0B312B7817}"/>
    <dgm:cxn modelId="{7C510C3E-8778-824A-B2DD-8D263A14C749}" type="presOf" srcId="{F26D6C6B-186A-8242-9E63-F7F22EFCD210}" destId="{1626F8F0-BD4B-3D43-AA28-0D087ED221A8}" srcOrd="0" destOrd="0" presId="urn:microsoft.com/office/officeart/2008/layout/RadialCluster"/>
    <dgm:cxn modelId="{B8E74168-7299-F64B-AE7F-83F4B01A2030}" type="presOf" srcId="{E4213F69-DB4A-6444-AC67-38A3E1395B06}" destId="{57B31C70-C4FE-0344-9424-7D03EBF36D6B}" srcOrd="0" destOrd="0" presId="urn:microsoft.com/office/officeart/2008/layout/RadialCluster"/>
    <dgm:cxn modelId="{20194748-4289-9F41-AFF3-7B2275B7DE7D}" srcId="{E0C17E8E-39DB-4741-9810-586B378F34C8}" destId="{F26D6C6B-186A-8242-9E63-F7F22EFCD210}" srcOrd="2" destOrd="0" parTransId="{E4213F69-DB4A-6444-AC67-38A3E1395B06}" sibTransId="{4EE79FB3-AAD9-0449-82C7-A5982C36F964}"/>
    <dgm:cxn modelId="{E85083AF-4185-FF4D-87CF-B18A70ED6864}" type="presOf" srcId="{45CA8EC2-B998-644C-A3C0-E6B1DA6FB65E}" destId="{0A4662D2-CA3D-CE49-AF2F-7B3BE0F287A9}" srcOrd="0" destOrd="0" presId="urn:microsoft.com/office/officeart/2008/layout/RadialCluster"/>
    <dgm:cxn modelId="{7EBF9BB7-CC36-E247-850C-1EF6ED553372}" type="presOf" srcId="{79FDF108-99C3-EA4C-B7AC-5868EEE962C2}" destId="{43589740-BA4E-894B-95D4-393202A576C3}" srcOrd="0" destOrd="0" presId="urn:microsoft.com/office/officeart/2008/layout/RadialCluster"/>
    <dgm:cxn modelId="{8BA933C1-9711-404E-A552-FB0FD145CD68}" type="presOf" srcId="{559ACBF5-87E2-4743-BB4B-111682FF148C}" destId="{33520090-CA7F-7E40-AAF5-1A972046215B}" srcOrd="0" destOrd="0" presId="urn:microsoft.com/office/officeart/2008/layout/RadialCluster"/>
    <dgm:cxn modelId="{296D75CB-C45C-7F42-BAF6-E4D97C5CA1CC}" srcId="{559ACBF5-87E2-4743-BB4B-111682FF148C}" destId="{E0C17E8E-39DB-4741-9810-586B378F34C8}" srcOrd="0" destOrd="0" parTransId="{A9D82CF9-4D0B-CB43-985D-102CE0EBA630}" sibTransId="{15E096EF-6CF5-EB4B-8A2E-0A0954272006}"/>
    <dgm:cxn modelId="{E942F6EE-79D9-5746-AE9A-70E781DEC609}" type="presOf" srcId="{E0C17E8E-39DB-4741-9810-586B378F34C8}" destId="{4C752575-DCBA-8D4B-A413-766EF54D6DB5}" srcOrd="0" destOrd="0" presId="urn:microsoft.com/office/officeart/2008/layout/RadialCluster"/>
    <dgm:cxn modelId="{433C5BFF-284C-EF46-932D-A55CA829E6BA}" srcId="{E0C17E8E-39DB-4741-9810-586B378F34C8}" destId="{C679726A-E17B-5540-BE7D-C2ADFD74A95F}" srcOrd="0" destOrd="0" parTransId="{9465D64A-D6E5-1848-97DA-751E1F9A642E}" sibTransId="{EBEB9D01-BB08-2B4C-A79F-592DD37BB699}"/>
    <dgm:cxn modelId="{75F6807C-F678-874A-A84A-7656461F422B}" type="presParOf" srcId="{33520090-CA7F-7E40-AAF5-1A972046215B}" destId="{F0414DB0-E11E-AD4C-86C3-0C41417FEA03}" srcOrd="0" destOrd="0" presId="urn:microsoft.com/office/officeart/2008/layout/RadialCluster"/>
    <dgm:cxn modelId="{394FE7C3-5B71-9742-8D8C-DD915D9C1CE0}" type="presParOf" srcId="{F0414DB0-E11E-AD4C-86C3-0C41417FEA03}" destId="{4C752575-DCBA-8D4B-A413-766EF54D6DB5}" srcOrd="0" destOrd="0" presId="urn:microsoft.com/office/officeart/2008/layout/RadialCluster"/>
    <dgm:cxn modelId="{E7E95081-D8BC-C642-8F1A-09A5F4053324}" type="presParOf" srcId="{F0414DB0-E11E-AD4C-86C3-0C41417FEA03}" destId="{6D2E2991-255F-1647-BBCF-B853B3D18963}" srcOrd="1" destOrd="0" presId="urn:microsoft.com/office/officeart/2008/layout/RadialCluster"/>
    <dgm:cxn modelId="{3D725308-886A-6E4B-9B0D-EB0FF673FB8F}" type="presParOf" srcId="{F0414DB0-E11E-AD4C-86C3-0C41417FEA03}" destId="{E7A03C94-5539-2449-A04F-459081B1B713}" srcOrd="2" destOrd="0" presId="urn:microsoft.com/office/officeart/2008/layout/RadialCluster"/>
    <dgm:cxn modelId="{E9B3577E-6ECC-2847-89A0-0B2D9B3F3CB8}" type="presParOf" srcId="{F0414DB0-E11E-AD4C-86C3-0C41417FEA03}" destId="{43589740-BA4E-894B-95D4-393202A576C3}" srcOrd="3" destOrd="0" presId="urn:microsoft.com/office/officeart/2008/layout/RadialCluster"/>
    <dgm:cxn modelId="{67C47120-9F8D-9F43-843C-DC45CDE41456}" type="presParOf" srcId="{F0414DB0-E11E-AD4C-86C3-0C41417FEA03}" destId="{0A4662D2-CA3D-CE49-AF2F-7B3BE0F287A9}" srcOrd="4" destOrd="0" presId="urn:microsoft.com/office/officeart/2008/layout/RadialCluster"/>
    <dgm:cxn modelId="{00D77960-C517-6442-90CA-3B1649453E89}" type="presParOf" srcId="{F0414DB0-E11E-AD4C-86C3-0C41417FEA03}" destId="{57B31C70-C4FE-0344-9424-7D03EBF36D6B}" srcOrd="5" destOrd="0" presId="urn:microsoft.com/office/officeart/2008/layout/RadialCluster"/>
    <dgm:cxn modelId="{DD6E521C-752D-1042-BEA7-2168916DF5B1}" type="presParOf" srcId="{F0414DB0-E11E-AD4C-86C3-0C41417FEA03}" destId="{1626F8F0-BD4B-3D43-AA28-0D087ED221A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52575-DCBA-8D4B-A413-766EF54D6DB5}">
      <dsp:nvSpPr>
        <dsp:cNvPr id="0" name=""/>
        <dsp:cNvSpPr/>
      </dsp:nvSpPr>
      <dsp:spPr>
        <a:xfrm>
          <a:off x="3133409" y="1777209"/>
          <a:ext cx="1581781" cy="1294184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bg1"/>
              </a:solidFill>
            </a:rPr>
            <a:t>CARATTERISTICHE</a:t>
          </a:r>
        </a:p>
      </dsp:txBody>
      <dsp:txXfrm>
        <a:off x="3196586" y="1840386"/>
        <a:ext cx="1455427" cy="1167830"/>
      </dsp:txXfrm>
    </dsp:sp>
    <dsp:sp modelId="{6D2E2991-255F-1647-BBCF-B853B3D18963}">
      <dsp:nvSpPr>
        <dsp:cNvPr id="0" name=""/>
        <dsp:cNvSpPr/>
      </dsp:nvSpPr>
      <dsp:spPr>
        <a:xfrm rot="16200000">
          <a:off x="3718910" y="1571820"/>
          <a:ext cx="4107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0778" y="0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03C94-5539-2449-A04F-459081B1B713}">
      <dsp:nvSpPr>
        <dsp:cNvPr id="0" name=""/>
        <dsp:cNvSpPr/>
      </dsp:nvSpPr>
      <dsp:spPr>
        <a:xfrm>
          <a:off x="2422683" y="38754"/>
          <a:ext cx="3003233" cy="1327676"/>
        </a:xfrm>
        <a:prstGeom prst="roundRect">
          <a:avLst/>
        </a:prstGeom>
        <a:solidFill>
          <a:srgbClr val="EEECE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it-IT" sz="14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APPROCCIO REGOLAMENTARE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it-IT" sz="1200" b="0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FLESSIBILITÀ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it-IT" sz="1200" b="0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MINIMA BUROCRAZIA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it-IT" sz="1200" b="0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ACCESSO SEMPLIFICATO</a:t>
          </a:r>
        </a:p>
      </dsp:txBody>
      <dsp:txXfrm>
        <a:off x="2487495" y="103566"/>
        <a:ext cx="2873609" cy="1198052"/>
      </dsp:txXfrm>
    </dsp:sp>
    <dsp:sp modelId="{43589740-BA4E-894B-95D4-393202A576C3}">
      <dsp:nvSpPr>
        <dsp:cNvPr id="0" name=""/>
        <dsp:cNvSpPr/>
      </dsp:nvSpPr>
      <dsp:spPr>
        <a:xfrm rot="21543300">
          <a:off x="4715168" y="2408602"/>
          <a:ext cx="3218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1877" y="0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662D2-CA3D-CE49-AF2F-7B3BE0F287A9}">
      <dsp:nvSpPr>
        <dsp:cNvPr id="0" name=""/>
        <dsp:cNvSpPr/>
      </dsp:nvSpPr>
      <dsp:spPr>
        <a:xfrm>
          <a:off x="5037024" y="1611980"/>
          <a:ext cx="2552425" cy="1545833"/>
        </a:xfrm>
        <a:prstGeom prst="round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it-IT" sz="1400" b="1" kern="1200" dirty="0">
              <a:solidFill>
                <a:schemeClr val="tx2"/>
              </a:solidFill>
              <a:latin typeface="+mj-lt"/>
            </a:rPr>
            <a:t>DEDICATO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it-IT" sz="1200" kern="1200" dirty="0">
              <a:solidFill>
                <a:schemeClr val="tx2"/>
              </a:solidFill>
              <a:latin typeface="+mj-lt"/>
            </a:rPr>
            <a:t>ALLE PMI AD ALTA ATTESA DI CRESCITA CON SPICCATE POTENZIALITÀ DI ECCELLERE</a:t>
          </a:r>
          <a:endParaRPr lang="it-IT" sz="1200" kern="1200" dirty="0">
            <a:solidFill>
              <a:schemeClr val="tx2"/>
            </a:solidFill>
          </a:endParaRPr>
        </a:p>
      </dsp:txBody>
      <dsp:txXfrm>
        <a:off x="5112485" y="1687441"/>
        <a:ext cx="2401503" cy="1394911"/>
      </dsp:txXfrm>
    </dsp:sp>
    <dsp:sp modelId="{57B31C70-C4FE-0344-9424-7D03EBF36D6B}">
      <dsp:nvSpPr>
        <dsp:cNvPr id="0" name=""/>
        <dsp:cNvSpPr/>
      </dsp:nvSpPr>
      <dsp:spPr>
        <a:xfrm rot="10749312">
          <a:off x="2786184" y="2438523"/>
          <a:ext cx="3472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7243" y="0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6F8F0-BD4B-3D43-AA28-0D087ED221A8}">
      <dsp:nvSpPr>
        <dsp:cNvPr id="0" name=""/>
        <dsp:cNvSpPr/>
      </dsp:nvSpPr>
      <dsp:spPr>
        <a:xfrm>
          <a:off x="233778" y="1651037"/>
          <a:ext cx="2552425" cy="1617730"/>
        </a:xfrm>
        <a:prstGeom prst="roundRect">
          <a:avLst/>
        </a:prstGeom>
        <a:solidFill>
          <a:srgbClr val="EEECE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it-IT" sz="14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ACCESSO GRADUALE AL MERCATO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it-IT" sz="1200" b="0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DOTANDOSI PROGRESSIVAMENTE DELLE STRUTTURE NECESSARIE PER OPERARE SUL MERCATO APERTO AGLI INVESTITORI RETAIL.</a:t>
          </a:r>
        </a:p>
      </dsp:txBody>
      <dsp:txXfrm>
        <a:off x="312749" y="1730008"/>
        <a:ext cx="2394483" cy="1459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39884"/>
          </a:xfrm>
          <a:prstGeom prst="rect">
            <a:avLst/>
          </a:prstGeom>
        </p:spPr>
        <p:txBody>
          <a:bodyPr vert="horz" lIns="107031" tIns="53515" rIns="107031" bIns="53515" rtlCol="0"/>
          <a:lstStyle>
            <a:lvl1pPr algn="l">
              <a:defRPr sz="14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3372" y="1"/>
            <a:ext cx="4301543" cy="339884"/>
          </a:xfrm>
          <a:prstGeom prst="rect">
            <a:avLst/>
          </a:prstGeom>
        </p:spPr>
        <p:txBody>
          <a:bodyPr vert="horz" lIns="107031" tIns="53515" rIns="107031" bIns="53515" rtlCol="0"/>
          <a:lstStyle>
            <a:lvl1pPr algn="r">
              <a:defRPr sz="1400"/>
            </a:lvl1pPr>
          </a:lstStyle>
          <a:p>
            <a:fld id="{5AEF315D-9E85-D441-8785-74803A28CA26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7031" tIns="53515" rIns="107031" bIns="53515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664" y="3270857"/>
            <a:ext cx="7941310" cy="2677109"/>
          </a:xfrm>
          <a:prstGeom prst="rect">
            <a:avLst/>
          </a:prstGeom>
        </p:spPr>
        <p:txBody>
          <a:bodyPr vert="horz" lIns="107031" tIns="53515" rIns="107031" bIns="53515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7792"/>
            <a:ext cx="4301543" cy="339884"/>
          </a:xfrm>
          <a:prstGeom prst="rect">
            <a:avLst/>
          </a:prstGeom>
        </p:spPr>
        <p:txBody>
          <a:bodyPr vert="horz" lIns="107031" tIns="53515" rIns="107031" bIns="53515" rtlCol="0" anchor="b"/>
          <a:lstStyle>
            <a:lvl1pPr algn="l">
              <a:defRPr sz="14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3372" y="6457792"/>
            <a:ext cx="4301543" cy="339884"/>
          </a:xfrm>
          <a:prstGeom prst="rect">
            <a:avLst/>
          </a:prstGeom>
        </p:spPr>
        <p:txBody>
          <a:bodyPr vert="horz" lIns="107031" tIns="53515" rIns="107031" bIns="53515" rtlCol="0" anchor="b"/>
          <a:lstStyle>
            <a:lvl1pPr algn="r">
              <a:defRPr sz="1400"/>
            </a:lvl1pPr>
          </a:lstStyle>
          <a:p>
            <a:fld id="{1244EFBF-BE9C-FD40-B408-B78F72631C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6857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4EFBF-BE9C-FD40-B408-B78F72631C82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675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4EFBF-BE9C-FD40-B408-B78F72631C82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482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A383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Riservato e</a:t>
            </a:r>
            <a:r>
              <a:rPr spc="-40" dirty="0"/>
              <a:t> </a:t>
            </a:r>
            <a:r>
              <a:rPr spc="-5" dirty="0"/>
              <a:t>Confidenziale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  <a:tabLst>
                <a:tab pos="2448560" algn="l"/>
                <a:tab pos="2989580" algn="l"/>
              </a:tabLst>
            </a:pPr>
            <a:r>
              <a:rPr strike="sngStrike" spc="-5" dirty="0"/>
              <a:t> 	</a:t>
            </a:r>
            <a:fld id="{81D60167-4931-47E6-BA6A-407CBD079E47}" type="slidenum">
              <a:rPr strike="sngStrike" spc="-5" dirty="0"/>
              <a:pPr marL="12700">
                <a:lnSpc>
                  <a:spcPts val="1045"/>
                </a:lnSpc>
                <a:tabLst>
                  <a:tab pos="2448560" algn="l"/>
                  <a:tab pos="2989580" algn="l"/>
                </a:tabLst>
              </a:pPr>
              <a:t>‹N›</a:t>
            </a:fld>
            <a:r>
              <a:rPr strike="sngStrike" spc="-5" dirty="0"/>
              <a:t>	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61" y="9152"/>
            <a:ext cx="4851874" cy="5134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872228" y="1487432"/>
            <a:ext cx="1866900" cy="2537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027420" y="147828"/>
            <a:ext cx="945445" cy="745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012691" y="1085088"/>
            <a:ext cx="5080000" cy="3860800"/>
          </a:xfrm>
          <a:custGeom>
            <a:avLst/>
            <a:gdLst/>
            <a:ahLst/>
            <a:cxnLst/>
            <a:rect l="l" t="t" r="r" b="b"/>
            <a:pathLst>
              <a:path w="5080000" h="3860800">
                <a:moveTo>
                  <a:pt x="0" y="3860291"/>
                </a:moveTo>
                <a:lnTo>
                  <a:pt x="5079492" y="3860291"/>
                </a:lnTo>
                <a:lnTo>
                  <a:pt x="5079492" y="0"/>
                </a:lnTo>
                <a:lnTo>
                  <a:pt x="0" y="0"/>
                </a:lnTo>
                <a:lnTo>
                  <a:pt x="0" y="386029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975472" y="1674367"/>
            <a:ext cx="1000125" cy="0"/>
          </a:xfrm>
          <a:custGeom>
            <a:avLst/>
            <a:gdLst/>
            <a:ahLst/>
            <a:cxnLst/>
            <a:rect l="l" t="t" r="r" b="b"/>
            <a:pathLst>
              <a:path w="1000125">
                <a:moveTo>
                  <a:pt x="0" y="0"/>
                </a:moveTo>
                <a:lnTo>
                  <a:pt x="999744" y="0"/>
                </a:lnTo>
              </a:path>
            </a:pathLst>
          </a:custGeom>
          <a:ln w="9144">
            <a:solidFill>
              <a:srgbClr val="530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A383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Riservato e</a:t>
            </a:r>
            <a:r>
              <a:rPr spc="-40" dirty="0"/>
              <a:t> </a:t>
            </a:r>
            <a:r>
              <a:rPr spc="-5" dirty="0"/>
              <a:t>Confidenziale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  <a:tabLst>
                <a:tab pos="2448560" algn="l"/>
                <a:tab pos="2989580" algn="l"/>
              </a:tabLst>
            </a:pPr>
            <a:r>
              <a:rPr strike="sngStrike" spc="-5" dirty="0"/>
              <a:t> 	</a:t>
            </a:r>
            <a:fld id="{81D60167-4931-47E6-BA6A-407CBD079E47}" type="slidenum">
              <a:rPr strike="sngStrike" spc="-5" dirty="0"/>
              <a:pPr marL="12700">
                <a:lnSpc>
                  <a:spcPts val="1045"/>
                </a:lnSpc>
                <a:tabLst>
                  <a:tab pos="2448560" algn="l"/>
                  <a:tab pos="2989580" algn="l"/>
                </a:tabLst>
              </a:pPr>
              <a:t>‹N›</a:t>
            </a:fld>
            <a:r>
              <a:rPr strike="sngStrike" spc="-5" dirty="0"/>
              <a:t>	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A383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Riservato e</a:t>
            </a:r>
            <a:r>
              <a:rPr spc="-40" dirty="0"/>
              <a:t> </a:t>
            </a:r>
            <a:r>
              <a:rPr spc="-5" dirty="0"/>
              <a:t>Confidenziale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  <a:tabLst>
                <a:tab pos="2448560" algn="l"/>
                <a:tab pos="2989580" algn="l"/>
              </a:tabLst>
            </a:pPr>
            <a:r>
              <a:rPr strike="sngStrike" spc="-5" dirty="0"/>
              <a:t> 	</a:t>
            </a:r>
            <a:fld id="{81D60167-4931-47E6-BA6A-407CBD079E47}" type="slidenum">
              <a:rPr strike="sngStrike" spc="-5" dirty="0"/>
              <a:pPr marL="12700">
                <a:lnSpc>
                  <a:spcPts val="1045"/>
                </a:lnSpc>
                <a:tabLst>
                  <a:tab pos="2448560" algn="l"/>
                  <a:tab pos="2989580" algn="l"/>
                </a:tabLst>
              </a:pPr>
              <a:t>‹N›</a:t>
            </a:fld>
            <a:r>
              <a:rPr strike="sngStrike" spc="-5" dirty="0"/>
              <a:t>	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A383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Riservato e</a:t>
            </a:r>
            <a:r>
              <a:rPr spc="-40" dirty="0"/>
              <a:t> </a:t>
            </a:r>
            <a:r>
              <a:rPr spc="-5" dirty="0"/>
              <a:t>Confidenziale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  <a:tabLst>
                <a:tab pos="2448560" algn="l"/>
                <a:tab pos="2989580" algn="l"/>
              </a:tabLst>
            </a:pPr>
            <a:r>
              <a:rPr strike="sngStrike" spc="-5" dirty="0"/>
              <a:t> 	</a:t>
            </a:r>
            <a:fld id="{81D60167-4931-47E6-BA6A-407CBD079E47}" type="slidenum">
              <a:rPr strike="sngStrike" spc="-5" dirty="0"/>
              <a:pPr marL="12700">
                <a:lnSpc>
                  <a:spcPts val="1045"/>
                </a:lnSpc>
                <a:tabLst>
                  <a:tab pos="2448560" algn="l"/>
                  <a:tab pos="2989580" algn="l"/>
                </a:tabLst>
              </a:pPr>
              <a:t>‹N›</a:t>
            </a:fld>
            <a:r>
              <a:rPr strike="sngStrike" spc="-5" dirty="0"/>
              <a:t>	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A383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Riservato e</a:t>
            </a:r>
            <a:r>
              <a:rPr spc="-40" dirty="0"/>
              <a:t> </a:t>
            </a:r>
            <a:r>
              <a:rPr spc="-5" dirty="0"/>
              <a:t>Confidenziale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  <a:tabLst>
                <a:tab pos="2448560" algn="l"/>
                <a:tab pos="2989580" algn="l"/>
              </a:tabLst>
            </a:pPr>
            <a:r>
              <a:rPr strike="sngStrike" spc="-5" dirty="0"/>
              <a:t> 	</a:t>
            </a:r>
            <a:fld id="{81D60167-4931-47E6-BA6A-407CBD079E47}" type="slidenum">
              <a:rPr strike="sngStrike" spc="-5" dirty="0"/>
              <a:pPr marL="12700">
                <a:lnSpc>
                  <a:spcPts val="1045"/>
                </a:lnSpc>
                <a:tabLst>
                  <a:tab pos="2448560" algn="l"/>
                  <a:tab pos="2989580" algn="l"/>
                </a:tabLst>
              </a:pPr>
              <a:t>‹N›</a:t>
            </a:fld>
            <a:r>
              <a:rPr strike="sngStrike" spc="-5" dirty="0"/>
              <a:t>	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714500"/>
            <a:ext cx="7290055" cy="13849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83455"/>
            <a:ext cx="2103120" cy="276999"/>
          </a:xfrm>
        </p:spPr>
        <p:txBody>
          <a:bodyPr/>
          <a:lstStyle/>
          <a:p>
            <a:fld id="{4326F022-AE78-4873-8CB5-C214E8948AD1}" type="datetime1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46D7F5D-1CB7-4C34-AEFF-96A69C0B504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409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76" y="592581"/>
            <a:ext cx="9020047" cy="232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422" y="2172970"/>
            <a:ext cx="8995155" cy="1032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93058" y="4627803"/>
            <a:ext cx="1323975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3A383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Riservato e</a:t>
            </a:r>
            <a:r>
              <a:rPr spc="-40" dirty="0"/>
              <a:t> </a:t>
            </a:r>
            <a:r>
              <a:rPr spc="-5" dirty="0"/>
              <a:t>Confidenziale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373115" y="4622927"/>
            <a:ext cx="3015615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  <a:tabLst>
                <a:tab pos="2448560" algn="l"/>
                <a:tab pos="2989580" algn="l"/>
              </a:tabLst>
            </a:pPr>
            <a:r>
              <a:rPr strike="sngStrike" spc="-5" dirty="0"/>
              <a:t> 	</a:t>
            </a:r>
            <a:fld id="{81D60167-4931-47E6-BA6A-407CBD079E47}" type="slidenum">
              <a:rPr strike="sngStrike" spc="-5" dirty="0"/>
              <a:pPr marL="12700">
                <a:lnSpc>
                  <a:spcPts val="1045"/>
                </a:lnSpc>
                <a:tabLst>
                  <a:tab pos="2448560" algn="l"/>
                  <a:tab pos="2989580" algn="l"/>
                </a:tabLst>
              </a:pPr>
              <a:t>‹N›</a:t>
            </a:fld>
            <a:r>
              <a:rPr strike="sngStrike" spc="-5" dirty="0"/>
              <a:t>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svg"/><Relationship Id="rId7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lawefinance.com/" TargetMode="Externa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t.wikipedia.org/wiki/Frequently_asked_questions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lawefinance.com" TargetMode="External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52DD4AD5-1FF1-4F4F-8508-89EC39D40AC9}"/>
              </a:ext>
            </a:extLst>
          </p:cNvPr>
          <p:cNvSpPr/>
          <p:nvPr/>
        </p:nvSpPr>
        <p:spPr>
          <a:xfrm>
            <a:off x="-22224" y="25949"/>
            <a:ext cx="5280024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9E1D98B1-9DD5-FA43-BB12-6A985C54F406}"/>
              </a:ext>
            </a:extLst>
          </p:cNvPr>
          <p:cNvSpPr/>
          <p:nvPr/>
        </p:nvSpPr>
        <p:spPr>
          <a:xfrm>
            <a:off x="4592621" y="25949"/>
            <a:ext cx="4607433" cy="513660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2" name="object 16">
            <a:extLst>
              <a:ext uri="{FF2B5EF4-FFF2-40B4-BE49-F238E27FC236}">
                <a16:creationId xmlns:a16="http://schemas.microsoft.com/office/drawing/2014/main" id="{7A1D100B-6E32-1543-A575-66334D55D794}"/>
              </a:ext>
            </a:extLst>
          </p:cNvPr>
          <p:cNvSpPr txBox="1"/>
          <p:nvPr/>
        </p:nvSpPr>
        <p:spPr>
          <a:xfrm>
            <a:off x="-22224" y="2822530"/>
            <a:ext cx="4594224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137795" algn="ctr">
              <a:lnSpc>
                <a:spcPct val="100000"/>
              </a:lnSpc>
              <a:spcBef>
                <a:spcPts val="100"/>
              </a:spcBef>
              <a:tabLst>
                <a:tab pos="185420" algn="l"/>
              </a:tabLst>
            </a:pPr>
            <a:r>
              <a:rPr lang="it-IT" sz="3200" b="1" dirty="0">
                <a:solidFill>
                  <a:schemeClr val="bg1"/>
                </a:solidFill>
                <a:latin typeface="Calibri"/>
                <a:cs typeface="Calibri"/>
              </a:rPr>
              <a:t>LA QUOTAZIONE DELLE </a:t>
            </a:r>
          </a:p>
          <a:p>
            <a:pPr marL="12065" marR="137795" algn="ctr">
              <a:lnSpc>
                <a:spcPct val="100000"/>
              </a:lnSpc>
              <a:spcBef>
                <a:spcPts val="100"/>
              </a:spcBef>
              <a:tabLst>
                <a:tab pos="185420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libri"/>
                <a:cs typeface="Calibri"/>
              </a:rPr>
              <a:t>START UP - SCALE-UP - JAST LISTING </a:t>
            </a:r>
          </a:p>
        </p:txBody>
      </p:sp>
      <p:sp>
        <p:nvSpPr>
          <p:cNvPr id="4" name="object 4"/>
          <p:cNvSpPr/>
          <p:nvPr/>
        </p:nvSpPr>
        <p:spPr>
          <a:xfrm>
            <a:off x="899592" y="4705349"/>
            <a:ext cx="4896544" cy="45719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">
            <a:extLst>
              <a:ext uri="{FF2B5EF4-FFF2-40B4-BE49-F238E27FC236}">
                <a16:creationId xmlns:a16="http://schemas.microsoft.com/office/drawing/2014/main" id="{3281F43D-777A-C047-9522-FF9265DADA57}"/>
              </a:ext>
            </a:extLst>
          </p:cNvPr>
          <p:cNvSpPr/>
          <p:nvPr/>
        </p:nvSpPr>
        <p:spPr>
          <a:xfrm>
            <a:off x="5504180" y="4705350"/>
            <a:ext cx="3030220" cy="0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Immagine2">
            <a:extLst>
              <a:ext uri="{FF2B5EF4-FFF2-40B4-BE49-F238E27FC236}">
                <a16:creationId xmlns:a16="http://schemas.microsoft.com/office/drawing/2014/main" id="{6F19B26A-4A61-B844-8EC2-9BCA4AC4C44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2278" cy="231407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ject 16">
            <a:extLst>
              <a:ext uri="{FF2B5EF4-FFF2-40B4-BE49-F238E27FC236}">
                <a16:creationId xmlns:a16="http://schemas.microsoft.com/office/drawing/2014/main" id="{AFA04E0A-5CD0-3142-8603-405A28003B8E}"/>
              </a:ext>
            </a:extLst>
          </p:cNvPr>
          <p:cNvSpPr txBox="1"/>
          <p:nvPr/>
        </p:nvSpPr>
        <p:spPr>
          <a:xfrm>
            <a:off x="4625976" y="2571750"/>
            <a:ext cx="4594224" cy="2082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137795" algn="ctr">
              <a:lnSpc>
                <a:spcPct val="100000"/>
              </a:lnSpc>
              <a:spcBef>
                <a:spcPts val="100"/>
              </a:spcBef>
              <a:tabLst>
                <a:tab pos="185420" algn="l"/>
              </a:tabLst>
            </a:pPr>
            <a:r>
              <a:rPr lang="it-IT" sz="3600" b="1" dirty="0">
                <a:solidFill>
                  <a:schemeClr val="bg1"/>
                </a:solidFill>
                <a:latin typeface="Calibri"/>
                <a:cs typeface="Calibri"/>
              </a:rPr>
              <a:t>BORSA ITALIANA</a:t>
            </a:r>
          </a:p>
          <a:p>
            <a:pPr marL="12065" marR="137795" algn="ctr">
              <a:lnSpc>
                <a:spcPct val="100000"/>
              </a:lnSpc>
              <a:spcBef>
                <a:spcPts val="100"/>
              </a:spcBef>
              <a:tabLst>
                <a:tab pos="185420" algn="l"/>
              </a:tabLst>
            </a:pPr>
            <a:r>
              <a:rPr lang="it-IT" sz="2800" b="1" dirty="0">
                <a:solidFill>
                  <a:schemeClr val="bg1"/>
                </a:solidFill>
                <a:latin typeface="Calibri"/>
                <a:cs typeface="Calibri"/>
              </a:rPr>
              <a:t>AIM PRO</a:t>
            </a:r>
          </a:p>
          <a:p>
            <a:pPr marL="12065" marR="137795" algn="ctr">
              <a:lnSpc>
                <a:spcPct val="100000"/>
              </a:lnSpc>
              <a:spcBef>
                <a:spcPts val="100"/>
              </a:spcBef>
              <a:tabLst>
                <a:tab pos="185420" algn="l"/>
              </a:tabLst>
            </a:pPr>
            <a:r>
              <a:rPr lang="it-IT" sz="1600" b="1" dirty="0">
                <a:solidFill>
                  <a:schemeClr val="bg1"/>
                </a:solidFill>
                <a:latin typeface="Calibri"/>
                <a:cs typeface="Calibri"/>
              </a:rPr>
              <a:t>MERCATO ALTERNATIVO DEL CAPITALE RISERVATO AD INVESTITORI PROFESSIONALI</a:t>
            </a:r>
          </a:p>
          <a:p>
            <a:pPr marL="12065" marR="137795" algn="ctr">
              <a:lnSpc>
                <a:spcPct val="100000"/>
              </a:lnSpc>
              <a:spcBef>
                <a:spcPts val="100"/>
              </a:spcBef>
              <a:tabLst>
                <a:tab pos="185420" algn="l"/>
              </a:tabLst>
            </a:pPr>
            <a:endParaRPr sz="36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154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066800" y="4709820"/>
            <a:ext cx="4419600" cy="136753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99247" y="4504944"/>
            <a:ext cx="334010" cy="341630"/>
          </a:xfrm>
          <a:custGeom>
            <a:avLst/>
            <a:gdLst/>
            <a:ahLst/>
            <a:cxnLst/>
            <a:rect l="l" t="t" r="r" b="b"/>
            <a:pathLst>
              <a:path w="334009" h="341629">
                <a:moveTo>
                  <a:pt x="166877" y="0"/>
                </a:moveTo>
                <a:lnTo>
                  <a:pt x="122502" y="6096"/>
                </a:lnTo>
                <a:lnTo>
                  <a:pt x="82634" y="23303"/>
                </a:lnTo>
                <a:lnTo>
                  <a:pt x="48863" y="49991"/>
                </a:lnTo>
                <a:lnTo>
                  <a:pt x="22775" y="84536"/>
                </a:lnTo>
                <a:lnTo>
                  <a:pt x="5958" y="125311"/>
                </a:lnTo>
                <a:lnTo>
                  <a:pt x="0" y="170687"/>
                </a:lnTo>
                <a:lnTo>
                  <a:pt x="5958" y="216064"/>
                </a:lnTo>
                <a:lnTo>
                  <a:pt x="22775" y="256839"/>
                </a:lnTo>
                <a:lnTo>
                  <a:pt x="48863" y="291384"/>
                </a:lnTo>
                <a:lnTo>
                  <a:pt x="82634" y="318072"/>
                </a:lnTo>
                <a:lnTo>
                  <a:pt x="122502" y="335279"/>
                </a:lnTo>
                <a:lnTo>
                  <a:pt x="166877" y="341375"/>
                </a:lnTo>
                <a:lnTo>
                  <a:pt x="211253" y="335279"/>
                </a:lnTo>
                <a:lnTo>
                  <a:pt x="251121" y="318072"/>
                </a:lnTo>
                <a:lnTo>
                  <a:pt x="284892" y="291384"/>
                </a:lnTo>
                <a:lnTo>
                  <a:pt x="310980" y="256839"/>
                </a:lnTo>
                <a:lnTo>
                  <a:pt x="327797" y="216064"/>
                </a:lnTo>
                <a:lnTo>
                  <a:pt x="333755" y="170687"/>
                </a:lnTo>
                <a:lnTo>
                  <a:pt x="327797" y="125311"/>
                </a:lnTo>
                <a:lnTo>
                  <a:pt x="310980" y="84536"/>
                </a:lnTo>
                <a:lnTo>
                  <a:pt x="284892" y="49991"/>
                </a:lnTo>
                <a:lnTo>
                  <a:pt x="251121" y="23303"/>
                </a:lnTo>
                <a:lnTo>
                  <a:pt x="211253" y="6096"/>
                </a:lnTo>
                <a:lnTo>
                  <a:pt x="1668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247" y="4504944"/>
            <a:ext cx="334010" cy="341630"/>
          </a:xfrm>
          <a:custGeom>
            <a:avLst/>
            <a:gdLst/>
            <a:ahLst/>
            <a:cxnLst/>
            <a:rect l="l" t="t" r="r" b="b"/>
            <a:pathLst>
              <a:path w="334009" h="341629">
                <a:moveTo>
                  <a:pt x="0" y="170687"/>
                </a:moveTo>
                <a:lnTo>
                  <a:pt x="5958" y="125311"/>
                </a:lnTo>
                <a:lnTo>
                  <a:pt x="22775" y="84536"/>
                </a:lnTo>
                <a:lnTo>
                  <a:pt x="48863" y="49991"/>
                </a:lnTo>
                <a:lnTo>
                  <a:pt x="82634" y="23303"/>
                </a:lnTo>
                <a:lnTo>
                  <a:pt x="122502" y="6096"/>
                </a:lnTo>
                <a:lnTo>
                  <a:pt x="166877" y="0"/>
                </a:lnTo>
                <a:lnTo>
                  <a:pt x="211253" y="6096"/>
                </a:lnTo>
                <a:lnTo>
                  <a:pt x="251121" y="23303"/>
                </a:lnTo>
                <a:lnTo>
                  <a:pt x="284892" y="49991"/>
                </a:lnTo>
                <a:lnTo>
                  <a:pt x="310980" y="84536"/>
                </a:lnTo>
                <a:lnTo>
                  <a:pt x="327797" y="125311"/>
                </a:lnTo>
                <a:lnTo>
                  <a:pt x="333755" y="170687"/>
                </a:lnTo>
                <a:lnTo>
                  <a:pt x="327797" y="216064"/>
                </a:lnTo>
                <a:lnTo>
                  <a:pt x="310980" y="256839"/>
                </a:lnTo>
                <a:lnTo>
                  <a:pt x="284892" y="291384"/>
                </a:lnTo>
                <a:lnTo>
                  <a:pt x="251121" y="318072"/>
                </a:lnTo>
                <a:lnTo>
                  <a:pt x="211253" y="335279"/>
                </a:lnTo>
                <a:lnTo>
                  <a:pt x="166877" y="341375"/>
                </a:lnTo>
                <a:lnTo>
                  <a:pt x="122502" y="335279"/>
                </a:lnTo>
                <a:lnTo>
                  <a:pt x="82634" y="318072"/>
                </a:lnTo>
                <a:lnTo>
                  <a:pt x="48863" y="291384"/>
                </a:lnTo>
                <a:lnTo>
                  <a:pt x="22775" y="256839"/>
                </a:lnTo>
                <a:lnTo>
                  <a:pt x="5958" y="216064"/>
                </a:lnTo>
                <a:lnTo>
                  <a:pt x="0" y="17068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8207EA3-4753-054B-8CB9-2278E98AFF36}"/>
              </a:ext>
            </a:extLst>
          </p:cNvPr>
          <p:cNvSpPr/>
          <p:nvPr/>
        </p:nvSpPr>
        <p:spPr>
          <a:xfrm>
            <a:off x="824483" y="1311116"/>
            <a:ext cx="732891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it-IT" sz="1200" b="1" dirty="0"/>
              <a:t>Risparmio fiscale</a:t>
            </a:r>
            <a:r>
              <a:rPr lang="it-IT" sz="1200" dirty="0"/>
              <a:t>: la Legge di Bilancio 2018 ha approvato il credito d’imposta sul 50% dei costi di consulenza legati all'IPO sostenuti per la quotazione in Borsa delle PMI fino al 31 dicembre 2020, per un massimo di 500 mila euro ad azienda. </a:t>
            </a:r>
          </a:p>
          <a:p>
            <a:pPr lvl="1" algn="just"/>
            <a:endParaRPr lang="it-IT" sz="1200" dirty="0"/>
          </a:p>
          <a:p>
            <a:pPr lvl="1" algn="just"/>
            <a:r>
              <a:rPr lang="it-IT" sz="1200" b="1" dirty="0"/>
              <a:t>Liquidità dei PIR</a:t>
            </a:r>
            <a:r>
              <a:rPr lang="it-IT" sz="1200" dirty="0"/>
              <a:t>: a seguito dell’introduzione, nella Legge di Bilancio 2017, dei PIR (Piani Individuali di Risparmio) e della nascita di numerosi fondi specializzati nelle Small/</a:t>
            </a:r>
            <a:r>
              <a:rPr lang="it-IT" sz="1200" dirty="0" err="1"/>
              <a:t>Mid</a:t>
            </a:r>
            <a:r>
              <a:rPr lang="it-IT" sz="1200" dirty="0"/>
              <a:t> Cap, AIM Italia ha riscontrato una significativa crescita della liquidità. </a:t>
            </a:r>
          </a:p>
          <a:p>
            <a:pPr lvl="1" algn="just"/>
            <a:endParaRPr lang="it-IT" sz="1200" dirty="0"/>
          </a:p>
          <a:p>
            <a:pPr lvl="1" algn="just"/>
            <a:r>
              <a:rPr lang="it-IT" sz="1200" b="1" dirty="0"/>
              <a:t>Valorizzazione dell’innovazione</a:t>
            </a:r>
            <a:r>
              <a:rPr lang="it-IT" sz="1200" dirty="0"/>
              <a:t>: AIM Italia è l’unico mercato non regolamentato che </a:t>
            </a:r>
            <a:r>
              <a:rPr lang="it-IT" sz="1200" dirty="0" err="1"/>
              <a:t>puo</a:t>
            </a:r>
            <a:r>
              <a:rPr lang="it-IT" sz="1200" dirty="0"/>
              <a:t>̀ ospitare PMI Innovative con potenziali incentivi fiscali per gli investitori. </a:t>
            </a:r>
          </a:p>
          <a:p>
            <a:pPr lvl="1" algn="just"/>
            <a:endParaRPr lang="it-IT" sz="1200" dirty="0"/>
          </a:p>
          <a:p>
            <a:pPr lvl="1" algn="just"/>
            <a:r>
              <a:rPr lang="it-IT" sz="1200" dirty="0"/>
              <a:t>Le </a:t>
            </a:r>
            <a:r>
              <a:rPr lang="it-IT" sz="1200" dirty="0" err="1"/>
              <a:t>societa</a:t>
            </a:r>
            <a:r>
              <a:rPr lang="it-IT" sz="1200" dirty="0"/>
              <a:t>̀ quotate su AIM Italia da almeno 18 mesi possono effettuare il passaggio al mercato principale (MTA) con adempimenti ridimensionati rispetto alle regolari procedure di accesso diretto. </a:t>
            </a:r>
          </a:p>
          <a:p>
            <a:endParaRPr lang="it-IT" sz="1400" b="0" i="0" u="none" strike="noStrike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605DD643-5305-4641-AFF2-30C751FEF88D}"/>
              </a:ext>
            </a:extLst>
          </p:cNvPr>
          <p:cNvCxnSpPr/>
          <p:nvPr/>
        </p:nvCxnSpPr>
        <p:spPr>
          <a:xfrm>
            <a:off x="4038600" y="3257550"/>
            <a:ext cx="1524000" cy="0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object 11">
            <a:extLst>
              <a:ext uri="{FF2B5EF4-FFF2-40B4-BE49-F238E27FC236}">
                <a16:creationId xmlns:a16="http://schemas.microsoft.com/office/drawing/2014/main" id="{20C1ABAF-529A-D54B-9F7B-1FD09E987361}"/>
              </a:ext>
            </a:extLst>
          </p:cNvPr>
          <p:cNvSpPr/>
          <p:nvPr/>
        </p:nvSpPr>
        <p:spPr>
          <a:xfrm>
            <a:off x="5486400" y="4707649"/>
            <a:ext cx="2514600" cy="77420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9B34D139-DFB9-C84A-9738-4534E6AC0D77}"/>
              </a:ext>
            </a:extLst>
          </p:cNvPr>
          <p:cNvSpPr txBox="1"/>
          <p:nvPr/>
        </p:nvSpPr>
        <p:spPr>
          <a:xfrm>
            <a:off x="3581400" y="358431"/>
            <a:ext cx="2819400" cy="1988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79345" algn="l"/>
                <a:tab pos="4662805" algn="l"/>
              </a:tabLst>
            </a:pPr>
            <a:r>
              <a:rPr lang="it-IT" sz="1200" spc="-10" dirty="0">
                <a:solidFill>
                  <a:srgbClr val="001F5F"/>
                </a:solidFill>
                <a:latin typeface="Calibri"/>
                <a:cs typeface="Calibri"/>
              </a:rPr>
              <a:t>LE </a:t>
            </a:r>
            <a:r>
              <a:rPr lang="it-IT" sz="1200" spc="-15" dirty="0">
                <a:solidFill>
                  <a:srgbClr val="001F5F"/>
                </a:solidFill>
                <a:latin typeface="Calibri"/>
                <a:cs typeface="Calibri"/>
              </a:rPr>
              <a:t>OPPORTUNITA’ DI UNA IPO SU AIM PRO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CD77A970-CD68-DB40-A6B7-3EBE32FC0AE1}"/>
              </a:ext>
            </a:extLst>
          </p:cNvPr>
          <p:cNvSpPr/>
          <p:nvPr/>
        </p:nvSpPr>
        <p:spPr>
          <a:xfrm>
            <a:off x="1905000" y="449398"/>
            <a:ext cx="1600200" cy="141152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FAA82D9B-035A-724E-85F8-3DE96FD975BB}"/>
              </a:ext>
            </a:extLst>
          </p:cNvPr>
          <p:cNvSpPr/>
          <p:nvPr/>
        </p:nvSpPr>
        <p:spPr>
          <a:xfrm flipV="1">
            <a:off x="6477000" y="419241"/>
            <a:ext cx="2115820" cy="72886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82FEDC4-836A-B54D-9E40-6D1CF142A0A9}"/>
              </a:ext>
            </a:extLst>
          </p:cNvPr>
          <p:cNvSpPr txBox="1"/>
          <p:nvPr/>
        </p:nvSpPr>
        <p:spPr>
          <a:xfrm>
            <a:off x="2362200" y="830818"/>
            <a:ext cx="4894827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ULTERIORI OPPORTUNITA’</a:t>
            </a:r>
            <a:endParaRPr lang="it-IT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82158C37-6B44-774E-A774-557B449C7675}"/>
              </a:ext>
            </a:extLst>
          </p:cNvPr>
          <p:cNvSpPr txBox="1"/>
          <p:nvPr/>
        </p:nvSpPr>
        <p:spPr>
          <a:xfrm>
            <a:off x="609600" y="315500"/>
            <a:ext cx="1309117" cy="202620"/>
          </a:xfrm>
          <a:prstGeom prst="rect">
            <a:avLst/>
          </a:prstGeom>
          <a:ln w="15239">
            <a:solidFill>
              <a:srgbClr val="FF66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165100" marR="158115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200" b="1" spc="-20" dirty="0">
                <a:solidFill>
                  <a:srgbClr val="001F5F"/>
                </a:solidFill>
                <a:latin typeface="Calibri"/>
                <a:cs typeface="Calibri"/>
              </a:rPr>
              <a:t>OPPORTUNITA’</a:t>
            </a:r>
          </a:p>
        </p:txBody>
      </p:sp>
    </p:spTree>
    <p:extLst>
      <p:ext uri="{BB962C8B-B14F-4D97-AF65-F5344CB8AC3E}">
        <p14:creationId xmlns:p14="http://schemas.microsoft.com/office/powerpoint/2010/main" val="2377277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672082" y="4705350"/>
            <a:ext cx="4738118" cy="421302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247" y="4504944"/>
            <a:ext cx="334010" cy="341630"/>
          </a:xfrm>
          <a:custGeom>
            <a:avLst/>
            <a:gdLst/>
            <a:ahLst/>
            <a:cxnLst/>
            <a:rect l="l" t="t" r="r" b="b"/>
            <a:pathLst>
              <a:path w="334009" h="341629">
                <a:moveTo>
                  <a:pt x="0" y="170687"/>
                </a:moveTo>
                <a:lnTo>
                  <a:pt x="5958" y="125311"/>
                </a:lnTo>
                <a:lnTo>
                  <a:pt x="22775" y="84536"/>
                </a:lnTo>
                <a:lnTo>
                  <a:pt x="48863" y="49991"/>
                </a:lnTo>
                <a:lnTo>
                  <a:pt x="82634" y="23303"/>
                </a:lnTo>
                <a:lnTo>
                  <a:pt x="122502" y="6096"/>
                </a:lnTo>
                <a:lnTo>
                  <a:pt x="166877" y="0"/>
                </a:lnTo>
                <a:lnTo>
                  <a:pt x="211253" y="6096"/>
                </a:lnTo>
                <a:lnTo>
                  <a:pt x="251121" y="23303"/>
                </a:lnTo>
                <a:lnTo>
                  <a:pt x="284892" y="49991"/>
                </a:lnTo>
                <a:lnTo>
                  <a:pt x="310980" y="84536"/>
                </a:lnTo>
                <a:lnTo>
                  <a:pt x="327797" y="125311"/>
                </a:lnTo>
                <a:lnTo>
                  <a:pt x="333755" y="170687"/>
                </a:lnTo>
                <a:lnTo>
                  <a:pt x="327797" y="216064"/>
                </a:lnTo>
                <a:lnTo>
                  <a:pt x="310980" y="256839"/>
                </a:lnTo>
                <a:lnTo>
                  <a:pt x="284892" y="291384"/>
                </a:lnTo>
                <a:lnTo>
                  <a:pt x="251121" y="318072"/>
                </a:lnTo>
                <a:lnTo>
                  <a:pt x="211253" y="335279"/>
                </a:lnTo>
                <a:lnTo>
                  <a:pt x="166877" y="341375"/>
                </a:lnTo>
                <a:lnTo>
                  <a:pt x="122502" y="335279"/>
                </a:lnTo>
                <a:lnTo>
                  <a:pt x="82634" y="318072"/>
                </a:lnTo>
                <a:lnTo>
                  <a:pt x="48863" y="291384"/>
                </a:lnTo>
                <a:lnTo>
                  <a:pt x="22775" y="256839"/>
                </a:lnTo>
                <a:lnTo>
                  <a:pt x="5958" y="216064"/>
                </a:lnTo>
                <a:lnTo>
                  <a:pt x="0" y="17068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FEF1E1C-4260-3B44-A190-52031EA52049}"/>
              </a:ext>
            </a:extLst>
          </p:cNvPr>
          <p:cNvSpPr/>
          <p:nvPr/>
        </p:nvSpPr>
        <p:spPr>
          <a:xfrm>
            <a:off x="583693" y="2312755"/>
            <a:ext cx="1905000" cy="17081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>
                <a:latin typeface="1"/>
              </a:rPr>
              <a:t>MASSIMIZZARE IL VALORE</a:t>
            </a:r>
            <a:endParaRPr lang="it-IT" sz="1200" dirty="0"/>
          </a:p>
          <a:p>
            <a:r>
              <a:rPr lang="it-IT" sz="1200" dirty="0"/>
              <a:t>La massimizzazione del valore per gli azionisti e per i portatori di interesse innesca un circolo virtuoso per la </a:t>
            </a:r>
            <a:r>
              <a:rPr lang="it-IT" sz="1200" dirty="0" err="1"/>
              <a:t>società</a:t>
            </a:r>
            <a:endParaRPr lang="it-IT" sz="1200" dirty="0"/>
          </a:p>
          <a:p>
            <a:endParaRPr lang="it-IT" sz="1200" dirty="0">
              <a:effectLst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B64A65BE-6804-F246-90C4-D41FD6D2730E}"/>
              </a:ext>
            </a:extLst>
          </p:cNvPr>
          <p:cNvSpPr/>
          <p:nvPr/>
        </p:nvSpPr>
        <p:spPr>
          <a:xfrm>
            <a:off x="2641093" y="2309158"/>
            <a:ext cx="1905000" cy="17081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/>
              <a:t>GARANTIRE TRASPARENZA </a:t>
            </a:r>
            <a:endParaRPr lang="it-IT" sz="1200" dirty="0"/>
          </a:p>
          <a:p>
            <a:r>
              <a:rPr lang="it-IT" sz="1200" dirty="0"/>
              <a:t>La trasparenza informativa e la risposta agli obblighi regolamentari, rappresentano un elemento di garanzia per tutti gli </a:t>
            </a:r>
            <a:r>
              <a:rPr lang="it-IT" sz="1200" i="1" dirty="0"/>
              <a:t>stakeholder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31678D8-5D4F-9C4F-9807-C882AF2F08FD}"/>
              </a:ext>
            </a:extLst>
          </p:cNvPr>
          <p:cNvSpPr/>
          <p:nvPr/>
        </p:nvSpPr>
        <p:spPr>
          <a:xfrm>
            <a:off x="4724400" y="2309158"/>
            <a:ext cx="1854707" cy="189282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>
                <a:latin typeface="1"/>
              </a:rPr>
              <a:t>CONDIVIDERE LA STRATEGIA </a:t>
            </a:r>
          </a:p>
          <a:p>
            <a:pPr algn="ctr">
              <a:spcAft>
                <a:spcPts val="600"/>
              </a:spcAft>
            </a:pPr>
            <a:r>
              <a:rPr lang="it-IT" sz="1200" dirty="0"/>
              <a:t>La condivisione delle scelte strategiche con gli investitori permette di creare un dialogo, che dev’essere continuamente alimentato, a beneficio della </a:t>
            </a:r>
            <a:r>
              <a:rPr lang="it-IT" sz="1200" dirty="0" err="1"/>
              <a:t>società</a:t>
            </a:r>
            <a:r>
              <a:rPr lang="it-IT" sz="1200" dirty="0"/>
              <a:t> stessa </a:t>
            </a:r>
            <a:endParaRPr lang="it-IT" sz="1200" dirty="0">
              <a:effectLst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08D5DCC-0156-9B40-81DF-9C18CD7EED37}"/>
              </a:ext>
            </a:extLst>
          </p:cNvPr>
          <p:cNvSpPr/>
          <p:nvPr/>
        </p:nvSpPr>
        <p:spPr>
          <a:xfrm>
            <a:off x="6781800" y="2309158"/>
            <a:ext cx="1752600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>
                <a:latin typeface="1"/>
              </a:rPr>
              <a:t>ADEGUARE LE POLICY </a:t>
            </a:r>
            <a:r>
              <a:rPr lang="it-IT" sz="1200" dirty="0"/>
              <a:t>L’adeguamento alle policy aziendali, permette di rafforzare la struttura interna della </a:t>
            </a:r>
            <a:r>
              <a:rPr lang="it-IT" sz="1200" dirty="0" err="1"/>
              <a:t>società</a:t>
            </a:r>
            <a:r>
              <a:rPr lang="it-IT" sz="1200" dirty="0"/>
              <a:t>, e di interfacciarsi sul mercato in modo </a:t>
            </a:r>
            <a:r>
              <a:rPr lang="it-IT" sz="1200" dirty="0" err="1"/>
              <a:t>più</a:t>
            </a:r>
            <a:r>
              <a:rPr lang="it-IT" sz="1200" dirty="0"/>
              <a:t> consapevole </a:t>
            </a:r>
            <a:endParaRPr lang="it-IT" sz="1200" dirty="0">
              <a:effectLst/>
            </a:endParaRPr>
          </a:p>
        </p:txBody>
      </p:sp>
      <p:pic>
        <p:nvPicPr>
          <p:cNvPr id="3" name="Elemento grafico 2" descr="Banca">
            <a:extLst>
              <a:ext uri="{FF2B5EF4-FFF2-40B4-BE49-F238E27FC236}">
                <a16:creationId xmlns:a16="http://schemas.microsoft.com/office/drawing/2014/main" id="{A7EAE693-7BAB-694A-A409-E3EC3E3E1E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600" y="1352550"/>
            <a:ext cx="914400" cy="914400"/>
          </a:xfrm>
          <a:prstGeom prst="rect">
            <a:avLst/>
          </a:prstGeom>
        </p:spPr>
      </p:pic>
      <p:pic>
        <p:nvPicPr>
          <p:cNvPr id="10" name="Elemento grafico 9" descr="Post-it 3">
            <a:extLst>
              <a:ext uri="{FF2B5EF4-FFF2-40B4-BE49-F238E27FC236}">
                <a16:creationId xmlns:a16="http://schemas.microsoft.com/office/drawing/2014/main" id="{6A7B31C2-0D90-154C-B063-61FAEBADBC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07247" y="1435597"/>
            <a:ext cx="831353" cy="831353"/>
          </a:xfrm>
          <a:prstGeom prst="rect">
            <a:avLst/>
          </a:prstGeom>
        </p:spPr>
      </p:pic>
      <p:pic>
        <p:nvPicPr>
          <p:cNvPr id="15" name="Elemento grafico 14" descr="Brainstorming di gruppo">
            <a:extLst>
              <a:ext uri="{FF2B5EF4-FFF2-40B4-BE49-F238E27FC236}">
                <a16:creationId xmlns:a16="http://schemas.microsoft.com/office/drawing/2014/main" id="{ACEA196B-E004-1042-92E3-49241A1C66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9493" y="1428750"/>
            <a:ext cx="831352" cy="831352"/>
          </a:xfrm>
          <a:prstGeom prst="rect">
            <a:avLst/>
          </a:prstGeom>
        </p:spPr>
      </p:pic>
      <p:pic>
        <p:nvPicPr>
          <p:cNvPr id="19" name="Elemento grafico 18" descr="Gestione">
            <a:extLst>
              <a:ext uri="{FF2B5EF4-FFF2-40B4-BE49-F238E27FC236}">
                <a16:creationId xmlns:a16="http://schemas.microsoft.com/office/drawing/2014/main" id="{0AC805C2-880B-8140-B75B-81032D734E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69647" y="1435597"/>
            <a:ext cx="831353" cy="831353"/>
          </a:xfrm>
          <a:prstGeom prst="rect">
            <a:avLst/>
          </a:prstGeom>
        </p:spPr>
      </p:pic>
      <p:sp>
        <p:nvSpPr>
          <p:cNvPr id="21" name="object 11">
            <a:extLst>
              <a:ext uri="{FF2B5EF4-FFF2-40B4-BE49-F238E27FC236}">
                <a16:creationId xmlns:a16="http://schemas.microsoft.com/office/drawing/2014/main" id="{032C2150-F168-D345-927E-2BB2E9D86A62}"/>
              </a:ext>
            </a:extLst>
          </p:cNvPr>
          <p:cNvSpPr/>
          <p:nvPr/>
        </p:nvSpPr>
        <p:spPr>
          <a:xfrm>
            <a:off x="5410200" y="4705349"/>
            <a:ext cx="2906216" cy="45719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0D8657C5-458E-C845-9B71-FEB88217359A}"/>
              </a:ext>
            </a:extLst>
          </p:cNvPr>
          <p:cNvSpPr txBox="1"/>
          <p:nvPr/>
        </p:nvSpPr>
        <p:spPr>
          <a:xfrm>
            <a:off x="4315460" y="359790"/>
            <a:ext cx="46761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79345" algn="l"/>
                <a:tab pos="4662805" algn="l"/>
              </a:tabLst>
            </a:pPr>
            <a:r>
              <a:rPr lang="it-IT" sz="1200" spc="-10" dirty="0">
                <a:solidFill>
                  <a:srgbClr val="001F5F"/>
                </a:solidFill>
                <a:latin typeface="Calibri"/>
                <a:cs typeface="Calibri"/>
              </a:rPr>
              <a:t>BORSA ITALIANA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4" name="object 8">
            <a:extLst>
              <a:ext uri="{FF2B5EF4-FFF2-40B4-BE49-F238E27FC236}">
                <a16:creationId xmlns:a16="http://schemas.microsoft.com/office/drawing/2014/main" id="{CAAF11DE-8712-E94B-931D-B823F5A3EB20}"/>
              </a:ext>
            </a:extLst>
          </p:cNvPr>
          <p:cNvSpPr/>
          <p:nvPr/>
        </p:nvSpPr>
        <p:spPr>
          <a:xfrm>
            <a:off x="1846580" y="455684"/>
            <a:ext cx="2115820" cy="189905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3396B31A-203B-CB40-8860-2D6CEF33382B}"/>
              </a:ext>
            </a:extLst>
          </p:cNvPr>
          <p:cNvSpPr/>
          <p:nvPr/>
        </p:nvSpPr>
        <p:spPr>
          <a:xfrm flipV="1">
            <a:off x="5715008" y="428610"/>
            <a:ext cx="2544448" cy="71438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A19F4101-94B1-D04E-BD17-A8E05E056ABD}"/>
              </a:ext>
            </a:extLst>
          </p:cNvPr>
          <p:cNvSpPr txBox="1"/>
          <p:nvPr/>
        </p:nvSpPr>
        <p:spPr>
          <a:xfrm>
            <a:off x="457200" y="311730"/>
            <a:ext cx="1389380" cy="202620"/>
          </a:xfrm>
          <a:prstGeom prst="rect">
            <a:avLst/>
          </a:prstGeom>
          <a:ln w="15239">
            <a:solidFill>
              <a:srgbClr val="FF66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165100" marR="158115" algn="ctr">
              <a:lnSpc>
                <a:spcPct val="100000"/>
              </a:lnSpc>
              <a:spcBef>
                <a:spcPts val="140"/>
              </a:spcBef>
            </a:pPr>
            <a:r>
              <a:rPr lang="it-IT" sz="1200" b="1" spc="-20" dirty="0">
                <a:solidFill>
                  <a:srgbClr val="001F5F"/>
                </a:solidFill>
                <a:latin typeface="Calibri"/>
                <a:cs typeface="Calibri"/>
              </a:rPr>
              <a:t>RESPONSABILITA’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684C8C5-F7BE-794D-B063-31C73CA79372}"/>
              </a:ext>
            </a:extLst>
          </p:cNvPr>
          <p:cNvSpPr txBox="1"/>
          <p:nvPr/>
        </p:nvSpPr>
        <p:spPr>
          <a:xfrm>
            <a:off x="2187193" y="761023"/>
            <a:ext cx="4894827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RESPONSABILITA’ DELL’EMITTENTE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5575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229611" y="516636"/>
            <a:ext cx="1259205" cy="0"/>
          </a:xfrm>
          <a:custGeom>
            <a:avLst/>
            <a:gdLst/>
            <a:ahLst/>
            <a:cxnLst/>
            <a:rect l="l" t="t" r="r" b="b"/>
            <a:pathLst>
              <a:path w="1259204">
                <a:moveTo>
                  <a:pt x="0" y="0"/>
                </a:moveTo>
                <a:lnTo>
                  <a:pt x="1258824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4904" y="516636"/>
            <a:ext cx="297180" cy="0"/>
          </a:xfrm>
          <a:custGeom>
            <a:avLst/>
            <a:gdLst/>
            <a:ahLst/>
            <a:cxnLst/>
            <a:rect l="l" t="t" r="r" b="b"/>
            <a:pathLst>
              <a:path w="297180">
                <a:moveTo>
                  <a:pt x="0" y="0"/>
                </a:moveTo>
                <a:lnTo>
                  <a:pt x="297180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2083" y="361950"/>
            <a:ext cx="1557655" cy="202620"/>
          </a:xfrm>
          <a:prstGeom prst="rect">
            <a:avLst/>
          </a:prstGeom>
          <a:ln w="15239">
            <a:solidFill>
              <a:srgbClr val="FF66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167640" marR="161925" indent="1270" algn="ctr">
              <a:lnSpc>
                <a:spcPct val="100000"/>
              </a:lnSpc>
              <a:spcBef>
                <a:spcPts val="140"/>
              </a:spcBef>
            </a:pPr>
            <a:r>
              <a:rPr lang="it-IT" sz="1200" b="1" spc="-5" dirty="0">
                <a:solidFill>
                  <a:srgbClr val="001F5F"/>
                </a:solidFill>
                <a:latin typeface="Calibri"/>
                <a:cs typeface="Calibri"/>
              </a:rPr>
              <a:t>I PROFESSIONISTI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2400" y="953452"/>
            <a:ext cx="544195" cy="975360"/>
          </a:xfrm>
          <a:custGeom>
            <a:avLst/>
            <a:gdLst/>
            <a:ahLst/>
            <a:cxnLst/>
            <a:rect l="l" t="t" r="r" b="b"/>
            <a:pathLst>
              <a:path w="544195" h="975360">
                <a:moveTo>
                  <a:pt x="0" y="0"/>
                </a:moveTo>
                <a:lnTo>
                  <a:pt x="0" y="975360"/>
                </a:lnTo>
                <a:lnTo>
                  <a:pt x="544068" y="487679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8194" y="4717566"/>
            <a:ext cx="4692006" cy="464291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247" y="4504944"/>
            <a:ext cx="334010" cy="341630"/>
          </a:xfrm>
          <a:custGeom>
            <a:avLst/>
            <a:gdLst/>
            <a:ahLst/>
            <a:cxnLst/>
            <a:rect l="l" t="t" r="r" b="b"/>
            <a:pathLst>
              <a:path w="334009" h="341629">
                <a:moveTo>
                  <a:pt x="166877" y="0"/>
                </a:moveTo>
                <a:lnTo>
                  <a:pt x="122502" y="6096"/>
                </a:lnTo>
                <a:lnTo>
                  <a:pt x="82634" y="23303"/>
                </a:lnTo>
                <a:lnTo>
                  <a:pt x="48863" y="49991"/>
                </a:lnTo>
                <a:lnTo>
                  <a:pt x="22775" y="84536"/>
                </a:lnTo>
                <a:lnTo>
                  <a:pt x="5958" y="125311"/>
                </a:lnTo>
                <a:lnTo>
                  <a:pt x="0" y="170687"/>
                </a:lnTo>
                <a:lnTo>
                  <a:pt x="5958" y="216064"/>
                </a:lnTo>
                <a:lnTo>
                  <a:pt x="22775" y="256839"/>
                </a:lnTo>
                <a:lnTo>
                  <a:pt x="48863" y="291384"/>
                </a:lnTo>
                <a:lnTo>
                  <a:pt x="82634" y="318072"/>
                </a:lnTo>
                <a:lnTo>
                  <a:pt x="122502" y="335279"/>
                </a:lnTo>
                <a:lnTo>
                  <a:pt x="166877" y="341375"/>
                </a:lnTo>
                <a:lnTo>
                  <a:pt x="211253" y="335279"/>
                </a:lnTo>
                <a:lnTo>
                  <a:pt x="251121" y="318072"/>
                </a:lnTo>
                <a:lnTo>
                  <a:pt x="284892" y="291384"/>
                </a:lnTo>
                <a:lnTo>
                  <a:pt x="310980" y="256839"/>
                </a:lnTo>
                <a:lnTo>
                  <a:pt x="327797" y="216064"/>
                </a:lnTo>
                <a:lnTo>
                  <a:pt x="333755" y="170687"/>
                </a:lnTo>
                <a:lnTo>
                  <a:pt x="327797" y="125311"/>
                </a:lnTo>
                <a:lnTo>
                  <a:pt x="310980" y="84536"/>
                </a:lnTo>
                <a:lnTo>
                  <a:pt x="284892" y="49991"/>
                </a:lnTo>
                <a:lnTo>
                  <a:pt x="251121" y="23303"/>
                </a:lnTo>
                <a:lnTo>
                  <a:pt x="211253" y="6096"/>
                </a:lnTo>
                <a:lnTo>
                  <a:pt x="1668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99247" y="4504944"/>
            <a:ext cx="334010" cy="341630"/>
          </a:xfrm>
          <a:custGeom>
            <a:avLst/>
            <a:gdLst/>
            <a:ahLst/>
            <a:cxnLst/>
            <a:rect l="l" t="t" r="r" b="b"/>
            <a:pathLst>
              <a:path w="334009" h="341629">
                <a:moveTo>
                  <a:pt x="0" y="170687"/>
                </a:moveTo>
                <a:lnTo>
                  <a:pt x="5958" y="125311"/>
                </a:lnTo>
                <a:lnTo>
                  <a:pt x="22775" y="84536"/>
                </a:lnTo>
                <a:lnTo>
                  <a:pt x="48863" y="49991"/>
                </a:lnTo>
                <a:lnTo>
                  <a:pt x="82634" y="23303"/>
                </a:lnTo>
                <a:lnTo>
                  <a:pt x="122502" y="6096"/>
                </a:lnTo>
                <a:lnTo>
                  <a:pt x="166877" y="0"/>
                </a:lnTo>
                <a:lnTo>
                  <a:pt x="211253" y="6096"/>
                </a:lnTo>
                <a:lnTo>
                  <a:pt x="251121" y="23303"/>
                </a:lnTo>
                <a:lnTo>
                  <a:pt x="284892" y="49991"/>
                </a:lnTo>
                <a:lnTo>
                  <a:pt x="310980" y="84536"/>
                </a:lnTo>
                <a:lnTo>
                  <a:pt x="327797" y="125311"/>
                </a:lnTo>
                <a:lnTo>
                  <a:pt x="333755" y="170687"/>
                </a:lnTo>
                <a:lnTo>
                  <a:pt x="327797" y="216064"/>
                </a:lnTo>
                <a:lnTo>
                  <a:pt x="310980" y="256839"/>
                </a:lnTo>
                <a:lnTo>
                  <a:pt x="284892" y="291384"/>
                </a:lnTo>
                <a:lnTo>
                  <a:pt x="251121" y="318072"/>
                </a:lnTo>
                <a:lnTo>
                  <a:pt x="211253" y="335279"/>
                </a:lnTo>
                <a:lnTo>
                  <a:pt x="166877" y="341375"/>
                </a:lnTo>
                <a:lnTo>
                  <a:pt x="122502" y="335279"/>
                </a:lnTo>
                <a:lnTo>
                  <a:pt x="82634" y="318072"/>
                </a:lnTo>
                <a:lnTo>
                  <a:pt x="48863" y="291384"/>
                </a:lnTo>
                <a:lnTo>
                  <a:pt x="22775" y="256839"/>
                </a:lnTo>
                <a:lnTo>
                  <a:pt x="5958" y="216064"/>
                </a:lnTo>
                <a:lnTo>
                  <a:pt x="0" y="17068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85800" y="1119309"/>
            <a:ext cx="1306258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1350" spc="-5" dirty="0">
                <a:solidFill>
                  <a:srgbClr val="E85F07"/>
                </a:solidFill>
                <a:latin typeface="Calibri"/>
                <a:cs typeface="Calibri"/>
              </a:rPr>
              <a:t>I PROFESSIONISTI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FEC2D7A0-CBC4-9147-97A8-1366E55D017D}"/>
              </a:ext>
            </a:extLst>
          </p:cNvPr>
          <p:cNvSpPr/>
          <p:nvPr/>
        </p:nvSpPr>
        <p:spPr>
          <a:xfrm>
            <a:off x="5410200" y="4717566"/>
            <a:ext cx="2514600" cy="63984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77A806E5-D494-3240-9606-C4B4A3797CFE}"/>
              </a:ext>
            </a:extLst>
          </p:cNvPr>
          <p:cNvSpPr txBox="1"/>
          <p:nvPr/>
        </p:nvSpPr>
        <p:spPr>
          <a:xfrm>
            <a:off x="3886200" y="285759"/>
            <a:ext cx="1066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79345" algn="l"/>
                <a:tab pos="4662805" algn="l"/>
              </a:tabLst>
            </a:pPr>
            <a:r>
              <a:rPr lang="it-IT" sz="1200" spc="-10" dirty="0">
                <a:solidFill>
                  <a:srgbClr val="001F5F"/>
                </a:solidFill>
                <a:latin typeface="Calibri"/>
                <a:cs typeface="Calibri"/>
              </a:rPr>
              <a:t>BORSA</a:t>
            </a:r>
            <a:r>
              <a:rPr lang="it-IT" sz="1200" spc="-15" dirty="0">
                <a:solidFill>
                  <a:srgbClr val="001F5F"/>
                </a:solidFill>
                <a:latin typeface="Calibri"/>
                <a:cs typeface="Calibri"/>
              </a:rPr>
              <a:t> ITALIA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B7D95774-FE2F-F349-98D4-801CE9CF989D}"/>
              </a:ext>
            </a:extLst>
          </p:cNvPr>
          <p:cNvSpPr/>
          <p:nvPr/>
        </p:nvSpPr>
        <p:spPr>
          <a:xfrm flipV="1">
            <a:off x="5181600" y="359790"/>
            <a:ext cx="1512063" cy="132337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Picture 2" descr="Group, leader, team icon">
            <a:extLst>
              <a:ext uri="{FF2B5EF4-FFF2-40B4-BE49-F238E27FC236}">
                <a16:creationId xmlns:a16="http://schemas.microsoft.com/office/drawing/2014/main" id="{62E696BA-2177-BD43-B974-6E0DCB2E1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581151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asellaDiTesto 34">
            <a:extLst>
              <a:ext uri="{FF2B5EF4-FFF2-40B4-BE49-F238E27FC236}">
                <a16:creationId xmlns:a16="http://schemas.microsoft.com/office/drawing/2014/main" id="{759CFCCE-E265-E547-99D3-30F502DDD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837" y="1135618"/>
            <a:ext cx="13279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b="1" dirty="0">
                <a:latin typeface="Arial Narrow" panose="020B0604020202020204" pitchFamily="34" charset="0"/>
              </a:rPr>
              <a:t>Il Team</a:t>
            </a:r>
          </a:p>
        </p:txBody>
      </p:sp>
      <p:graphicFrame>
        <p:nvGraphicFramePr>
          <p:cNvPr id="24" name="Tabella 23">
            <a:extLst>
              <a:ext uri="{FF2B5EF4-FFF2-40B4-BE49-F238E27FC236}">
                <a16:creationId xmlns:a16="http://schemas.microsoft.com/office/drawing/2014/main" id="{36BB568E-79A3-A54A-91D9-AEFD1819C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979632"/>
              </p:ext>
            </p:extLst>
          </p:nvPr>
        </p:nvGraphicFramePr>
        <p:xfrm>
          <a:off x="2100008" y="755278"/>
          <a:ext cx="3919792" cy="356772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59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9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31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>
                          <a:latin typeface="Arial Narrow" pitchFamily="34" charset="0"/>
                        </a:rPr>
                        <a:t>Global</a:t>
                      </a:r>
                      <a:r>
                        <a:rPr lang="it-IT" sz="1200" b="1" baseline="0" dirty="0">
                          <a:latin typeface="Arial Narrow" pitchFamily="34" charset="0"/>
                        </a:rPr>
                        <a:t> </a:t>
                      </a:r>
                      <a:r>
                        <a:rPr lang="it-IT" sz="1200" b="1" dirty="0">
                          <a:latin typeface="Arial Narrow" pitchFamily="34" charset="0"/>
                        </a:rPr>
                        <a:t>Coordinator</a:t>
                      </a:r>
                    </a:p>
                    <a:p>
                      <a:pPr algn="ctr"/>
                      <a:endParaRPr lang="it-IT" sz="1200" b="1" dirty="0">
                        <a:latin typeface="Arial Narrow" pitchFamily="34" charset="0"/>
                      </a:endParaRPr>
                    </a:p>
                  </a:txBody>
                  <a:tcPr marL="91463" marR="91463" marT="45708" marB="45708" anchor="ctr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463" marR="91463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1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err="1">
                          <a:latin typeface="Arial Narrow" pitchFamily="34" charset="0"/>
                        </a:rPr>
                        <a:t>Legal</a:t>
                      </a:r>
                      <a:r>
                        <a:rPr lang="it-IT" sz="1200" b="1" dirty="0">
                          <a:latin typeface="Arial Narrow" pitchFamily="34" charset="0"/>
                        </a:rPr>
                        <a:t> </a:t>
                      </a:r>
                      <a:r>
                        <a:rPr lang="it-IT" sz="1200" b="1" dirty="0" err="1">
                          <a:latin typeface="Arial Narrow" pitchFamily="34" charset="0"/>
                        </a:rPr>
                        <a:t>Advisor</a:t>
                      </a:r>
                      <a:endParaRPr lang="it-IT" sz="1200" b="1" dirty="0">
                        <a:latin typeface="Arial Narrow" pitchFamily="34" charset="0"/>
                      </a:endParaRPr>
                    </a:p>
                  </a:txBody>
                  <a:tcPr marL="91463" marR="91463" marT="45708" marB="45708" anchor="ctr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463" marR="91463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1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>
                          <a:latin typeface="Arial Narrow" pitchFamily="34" charset="0"/>
                        </a:rPr>
                        <a:t>Consulente Finanziario</a:t>
                      </a:r>
                    </a:p>
                  </a:txBody>
                  <a:tcPr marL="91463" marR="91463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 concordare con il </a:t>
                      </a:r>
                      <a:r>
                        <a:rPr lang="it-IT" sz="11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CdA</a:t>
                      </a:r>
                      <a:endParaRPr lang="it-IT" sz="11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3" marR="91463" marT="45708" marB="45708"/>
                </a:tc>
                <a:extLst>
                  <a:ext uri="{0D108BD9-81ED-4DB2-BD59-A6C34878D82A}">
                    <a16:rowId xmlns:a16="http://schemas.microsoft.com/office/drawing/2014/main" val="2059969529"/>
                  </a:ext>
                </a:extLst>
              </a:tr>
              <a:tr h="56319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rial Narrow" pitchFamily="34" charset="0"/>
                        </a:rPr>
                        <a:t>Società di Revisione</a:t>
                      </a:r>
                    </a:p>
                  </a:txBody>
                  <a:tcPr marL="91463" marR="91463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 concordare con il </a:t>
                      </a:r>
                      <a:r>
                        <a:rPr lang="it-IT" sz="11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CdA</a:t>
                      </a:r>
                      <a:endParaRPr lang="it-IT" sz="11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3" marR="91463"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0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>
                          <a:latin typeface="Arial Narrow" pitchFamily="34" charset="0"/>
                        </a:rPr>
                        <a:t>Consulente</a:t>
                      </a:r>
                      <a:r>
                        <a:rPr lang="it-IT" sz="1200" b="1" baseline="0" dirty="0">
                          <a:latin typeface="Arial Narrow" pitchFamily="34" charset="0"/>
                        </a:rPr>
                        <a:t> </a:t>
                      </a:r>
                      <a:r>
                        <a:rPr lang="it-IT" sz="1200" b="1" dirty="0">
                          <a:latin typeface="Arial Narrow" pitchFamily="34" charset="0"/>
                        </a:rPr>
                        <a:t>Fiscale </a:t>
                      </a:r>
                    </a:p>
                    <a:p>
                      <a:pPr algn="ctr"/>
                      <a:endParaRPr lang="it-IT" sz="1200" b="1" dirty="0">
                        <a:latin typeface="Arial Narrow" pitchFamily="34" charset="0"/>
                      </a:endParaRPr>
                    </a:p>
                  </a:txBody>
                  <a:tcPr marL="91463" marR="91463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Da concordare con il </a:t>
                      </a:r>
                      <a:r>
                        <a:rPr lang="it-IT" sz="1100" dirty="0" err="1"/>
                        <a:t>CdA</a:t>
                      </a:r>
                      <a:r>
                        <a:rPr lang="it-IT" sz="1100" dirty="0"/>
                        <a:t>  (eventuale))</a:t>
                      </a:r>
                      <a:endParaRPr lang="it-IT" sz="1100" dirty="0">
                        <a:latin typeface="Arial Narrow" pitchFamily="34" charset="0"/>
                      </a:endParaRPr>
                    </a:p>
                  </a:txBody>
                  <a:tcPr marL="91463" marR="91463" marT="45708" marB="457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895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err="1">
                          <a:latin typeface="Arial Narrow" pitchFamily="34" charset="0"/>
                        </a:rPr>
                        <a:t>Nomad</a:t>
                      </a:r>
                      <a:endParaRPr lang="it-IT" sz="1200" b="1" dirty="0">
                        <a:latin typeface="Arial Narrow" pitchFamily="34" charset="0"/>
                      </a:endParaRPr>
                    </a:p>
                  </a:txBody>
                  <a:tcPr marL="91463" marR="91463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Da concordare con il </a:t>
                      </a:r>
                      <a:r>
                        <a:rPr lang="it-IT" sz="1100" dirty="0" err="1"/>
                        <a:t>CdA</a:t>
                      </a:r>
                      <a:endParaRPr lang="it-IT" sz="1100" dirty="0">
                        <a:latin typeface="Arial Narrow" pitchFamily="34" charset="0"/>
                      </a:endParaRPr>
                    </a:p>
                  </a:txBody>
                  <a:tcPr marL="91463" marR="91463" marT="45708" marB="457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895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rial Narrow" pitchFamily="34" charset="0"/>
                        </a:rPr>
                        <a:t>Borsa Italiana</a:t>
                      </a:r>
                    </a:p>
                  </a:txBody>
                  <a:tcPr marL="91463" marR="91463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dirty="0">
                        <a:latin typeface="Arial Narrow" pitchFamily="34" charset="0"/>
                      </a:endParaRPr>
                    </a:p>
                  </a:txBody>
                  <a:tcPr marL="91463" marR="91463" marT="45708" marB="4570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5" name="Picture 7">
            <a:extLst>
              <a:ext uri="{FF2B5EF4-FFF2-40B4-BE49-F238E27FC236}">
                <a16:creationId xmlns:a16="http://schemas.microsoft.com/office/drawing/2014/main" id="{8892DF79-82D9-7A45-8673-EFFC0E25E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919162"/>
            <a:ext cx="143986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DD118D19-09A1-0B42-B5C3-E0B6C851E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1504950"/>
            <a:ext cx="143986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9">
            <a:extLst>
              <a:ext uri="{FF2B5EF4-FFF2-40B4-BE49-F238E27FC236}">
                <a16:creationId xmlns:a16="http://schemas.microsoft.com/office/drawing/2014/main" id="{B4EE2085-A0C6-1040-BB14-C89FAED22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943350"/>
            <a:ext cx="1655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651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64FDC21-24FA-F54E-82C4-5C926E8E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025292"/>
            <a:ext cx="1117600" cy="139405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AD6A163-99F5-A64C-965F-2660B9FFB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2724150"/>
            <a:ext cx="1159164" cy="1593850"/>
          </a:xfrm>
          <a:prstGeom prst="rect">
            <a:avLst/>
          </a:prstGeom>
        </p:spPr>
      </p:pic>
      <p:pic>
        <p:nvPicPr>
          <p:cNvPr id="5" name="Immagine2">
            <a:extLst>
              <a:ext uri="{FF2B5EF4-FFF2-40B4-BE49-F238E27FC236}">
                <a16:creationId xmlns:a16="http://schemas.microsoft.com/office/drawing/2014/main" id="{35B7E5B6-727B-9449-B780-F8B7B3E030A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090" y="209550"/>
            <a:ext cx="1819910" cy="5120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ject 12">
            <a:extLst>
              <a:ext uri="{FF2B5EF4-FFF2-40B4-BE49-F238E27FC236}">
                <a16:creationId xmlns:a16="http://schemas.microsoft.com/office/drawing/2014/main" id="{35852259-BED9-434B-A5A5-919FDE74F096}"/>
              </a:ext>
            </a:extLst>
          </p:cNvPr>
          <p:cNvSpPr txBox="1"/>
          <p:nvPr/>
        </p:nvSpPr>
        <p:spPr>
          <a:xfrm>
            <a:off x="1948992" y="2876550"/>
            <a:ext cx="2623008" cy="7880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105"/>
              </a:spcBef>
            </a:pPr>
            <a:r>
              <a:rPr lang="it-IT" sz="1350" b="1" spc="-5" dirty="0">
                <a:latin typeface="Calibri"/>
                <a:cs typeface="Calibri"/>
              </a:rPr>
              <a:t>Donato </a:t>
            </a:r>
            <a:r>
              <a:rPr lang="it-IT" sz="1350" b="1" spc="-5" dirty="0" err="1">
                <a:latin typeface="Calibri"/>
                <a:cs typeface="Calibri"/>
              </a:rPr>
              <a:t>Menechella</a:t>
            </a:r>
            <a:r>
              <a:rPr lang="it-IT" sz="1350" b="1" dirty="0">
                <a:latin typeface="Calibri"/>
                <a:cs typeface="Calibri"/>
              </a:rPr>
              <a:t>  </a:t>
            </a:r>
          </a:p>
          <a:p>
            <a:pPr marL="139700">
              <a:lnSpc>
                <a:spcPct val="100000"/>
              </a:lnSpc>
              <a:spcBef>
                <a:spcPts val="105"/>
              </a:spcBef>
            </a:pPr>
            <a:r>
              <a:rPr sz="1200" spc="-5">
                <a:latin typeface="Calibri"/>
                <a:cs typeface="Calibri"/>
              </a:rPr>
              <a:t>Partner</a:t>
            </a:r>
            <a:endParaRPr sz="1200" dirty="0">
              <a:latin typeface="Times New Roman"/>
              <a:cs typeface="Times New Roman"/>
            </a:endParaRPr>
          </a:p>
          <a:p>
            <a:pPr marL="139680">
              <a:lnSpc>
                <a:spcPct val="100000"/>
              </a:lnSpc>
            </a:pPr>
            <a:r>
              <a:rPr lang="it-IT" sz="1100" spc="-12" dirty="0">
                <a:solidFill>
                  <a:srgbClr val="000000"/>
                </a:solidFill>
              </a:rPr>
              <a:t>donato.menechella@lawefinance.com</a:t>
            </a:r>
            <a:endParaRPr lang="it-IT" sz="1100" spc="-1" dirty="0">
              <a:latin typeface="Arial"/>
            </a:endParaRPr>
          </a:p>
          <a:p>
            <a:pPr marL="1684020"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7B839C8F-3DFC-194D-A35B-60D0A9A870F6}"/>
              </a:ext>
            </a:extLst>
          </p:cNvPr>
          <p:cNvSpPr txBox="1"/>
          <p:nvPr/>
        </p:nvSpPr>
        <p:spPr>
          <a:xfrm>
            <a:off x="1968631" y="1099070"/>
            <a:ext cx="2450969" cy="60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105"/>
              </a:spcBef>
            </a:pPr>
            <a:r>
              <a:rPr lang="it-IT" sz="1350" b="1" dirty="0">
                <a:latin typeface="Calibri"/>
                <a:cs typeface="Calibri"/>
              </a:rPr>
              <a:t>Giuseppe </a:t>
            </a:r>
            <a:r>
              <a:rPr lang="it-IT" sz="1350" b="1" dirty="0" err="1">
                <a:latin typeface="Calibri"/>
                <a:cs typeface="Calibri"/>
              </a:rPr>
              <a:t>Fotino</a:t>
            </a:r>
            <a:r>
              <a:rPr lang="it-IT" sz="1350" b="1" dirty="0">
                <a:latin typeface="Calibri"/>
                <a:cs typeface="Calibri"/>
              </a:rPr>
              <a:t> </a:t>
            </a:r>
            <a:r>
              <a:rPr sz="1200" spc="-35">
                <a:latin typeface="Calibri"/>
                <a:cs typeface="Calibri"/>
              </a:rPr>
              <a:t> </a:t>
            </a:r>
            <a:endParaRPr lang="it-IT" sz="1200" spc="-35" dirty="0">
              <a:latin typeface="Calibri"/>
              <a:cs typeface="Calibri"/>
            </a:endParaRPr>
          </a:p>
          <a:p>
            <a:pPr marL="139700">
              <a:lnSpc>
                <a:spcPct val="100000"/>
              </a:lnSpc>
              <a:spcBef>
                <a:spcPts val="105"/>
              </a:spcBef>
            </a:pPr>
            <a:r>
              <a:rPr sz="1200" spc="-5">
                <a:cs typeface="Calibri"/>
              </a:rPr>
              <a:t>Partner</a:t>
            </a:r>
            <a:endParaRPr sz="1200" dirty="0">
              <a:cs typeface="Times New Roman"/>
            </a:endParaRPr>
          </a:p>
          <a:p>
            <a:pPr marL="139680">
              <a:lnSpc>
                <a:spcPct val="100000"/>
              </a:lnSpc>
            </a:pPr>
            <a:r>
              <a:rPr lang="it-IT" sz="1100" spc="-12" dirty="0">
                <a:solidFill>
                  <a:srgbClr val="000000"/>
                </a:solidFill>
              </a:rPr>
              <a:t>giuseppe.fotino@lawefinance.com</a:t>
            </a:r>
            <a:endParaRPr lang="it-IT" sz="1100" spc="-1" dirty="0">
              <a:latin typeface="Arial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060F8C6-8A03-0345-B9D9-84891E0993ED}"/>
              </a:ext>
            </a:extLst>
          </p:cNvPr>
          <p:cNvSpPr/>
          <p:nvPr/>
        </p:nvSpPr>
        <p:spPr>
          <a:xfrm>
            <a:off x="4648200" y="1207353"/>
            <a:ext cx="4191000" cy="1213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lang="it-IT" sz="1200" spc="-5" dirty="0" err="1">
                <a:cs typeface="Calibri"/>
              </a:rPr>
              <a:t>Law&amp;Finance</a:t>
            </a:r>
            <a:r>
              <a:rPr lang="it-IT" sz="1200" spc="-5" dirty="0">
                <a:cs typeface="Calibri"/>
              </a:rPr>
              <a:t> </a:t>
            </a:r>
            <a:r>
              <a:rPr lang="it-IT" sz="1200" dirty="0">
                <a:cs typeface="Calibri"/>
              </a:rPr>
              <a:t>è </a:t>
            </a:r>
            <a:r>
              <a:rPr lang="it-IT" sz="1200" spc="-10" dirty="0">
                <a:cs typeface="Calibri"/>
              </a:rPr>
              <a:t>uno </a:t>
            </a:r>
            <a:r>
              <a:rPr lang="it-IT" sz="1200" spc="-5" dirty="0">
                <a:cs typeface="Calibri"/>
              </a:rPr>
              <a:t>studio legale economico-finanziario, con sede a Milano e Napoli, riconosciuto per la competenza dei suoi professionisti e per i risultati raggiunti. </a:t>
            </a: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lang="it-IT" sz="1200" spc="-5" dirty="0">
                <a:cs typeface="Calibri"/>
              </a:rPr>
              <a:t>Lo studio offre un’assistenza integrata  nei vari  settori della finanza d’impresa,  anche in partenariato con operatori finanziari europei:  </a:t>
            </a:r>
            <a:endParaRPr lang="it-IT" sz="1200" dirty="0">
              <a:cs typeface="Calibri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368EBCF5-C38B-FD43-B7DE-E3326F45D0C3}"/>
              </a:ext>
            </a:extLst>
          </p:cNvPr>
          <p:cNvSpPr txBox="1"/>
          <p:nvPr/>
        </p:nvSpPr>
        <p:spPr>
          <a:xfrm>
            <a:off x="4648200" y="2357436"/>
            <a:ext cx="411480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>
                <a:cs typeface="Calibri"/>
              </a:rPr>
              <a:t>pianificazione </a:t>
            </a:r>
            <a:r>
              <a:rPr sz="1200" spc="-5" dirty="0" err="1">
                <a:cs typeface="Calibri"/>
              </a:rPr>
              <a:t>fiscale</a:t>
            </a:r>
            <a:r>
              <a:rPr lang="it-IT" sz="1200" spc="-5" dirty="0">
                <a:cs typeface="Calibri"/>
              </a:rPr>
              <a:t>, reperimento delle fonti di finanziamento, finanza straordinaria, gestione delle IPO (</a:t>
            </a:r>
            <a:r>
              <a:rPr lang="it-IT" sz="1100" i="1" spc="-5" dirty="0" err="1">
                <a:cs typeface="Calibri"/>
              </a:rPr>
              <a:t>Initial</a:t>
            </a:r>
            <a:r>
              <a:rPr lang="it-IT" sz="1100" i="1" spc="-5" dirty="0">
                <a:cs typeface="Calibri"/>
              </a:rPr>
              <a:t> </a:t>
            </a:r>
            <a:r>
              <a:rPr lang="it-IT" sz="1100" i="1" spc="-5" dirty="0" err="1">
                <a:cs typeface="Calibri"/>
              </a:rPr>
              <a:t>Pubblic</a:t>
            </a:r>
            <a:r>
              <a:rPr lang="it-IT" sz="1100" i="1" spc="-5" dirty="0">
                <a:cs typeface="Calibri"/>
              </a:rPr>
              <a:t> </a:t>
            </a:r>
            <a:r>
              <a:rPr lang="it-IT" sz="1100" i="1" spc="-5" dirty="0" err="1">
                <a:cs typeface="Calibri"/>
              </a:rPr>
              <a:t>Offering</a:t>
            </a:r>
            <a:r>
              <a:rPr lang="it-IT" sz="1200" spc="-5" dirty="0">
                <a:cs typeface="Calibri"/>
              </a:rPr>
              <a:t>) per la quotazione ai mercati regolamentati</a:t>
            </a:r>
          </a:p>
          <a:p>
            <a:pPr marL="92075" marR="5080" algn="just">
              <a:lnSpc>
                <a:spcPct val="100000"/>
              </a:lnSpc>
              <a:spcBef>
                <a:spcPts val="100"/>
              </a:spcBef>
            </a:pPr>
            <a:r>
              <a:rPr lang="it-IT" sz="1200" spc="-5" dirty="0">
                <a:cs typeface="Calibri"/>
              </a:rPr>
              <a:t>Opera, inoltre, nello smobilizzo di crediti e come </a:t>
            </a:r>
            <a:r>
              <a:rPr lang="it-IT" sz="1100" i="1" spc="-5" dirty="0">
                <a:cs typeface="Calibri"/>
              </a:rPr>
              <a:t>master </a:t>
            </a:r>
            <a:r>
              <a:rPr lang="it-IT" sz="1100" i="1" spc="-5" dirty="0" err="1">
                <a:cs typeface="Calibri"/>
              </a:rPr>
              <a:t>legal</a:t>
            </a:r>
            <a:r>
              <a:rPr lang="it-IT" sz="1100" i="1" spc="-5" dirty="0">
                <a:cs typeface="Calibri"/>
              </a:rPr>
              <a:t>  </a:t>
            </a:r>
            <a:r>
              <a:rPr lang="it-IT" sz="1200" spc="-5" dirty="0">
                <a:cs typeface="Calibri"/>
              </a:rPr>
              <a:t>nelle operazioni di </a:t>
            </a:r>
            <a:r>
              <a:rPr lang="it-IT" sz="1100" i="1" spc="-5" dirty="0" err="1">
                <a:cs typeface="Calibri"/>
              </a:rPr>
              <a:t>Merger</a:t>
            </a:r>
            <a:r>
              <a:rPr lang="it-IT" sz="1100" i="1" spc="-5" dirty="0">
                <a:cs typeface="Calibri"/>
              </a:rPr>
              <a:t> &amp; </a:t>
            </a:r>
            <a:r>
              <a:rPr lang="it-IT" sz="1100" i="1" spc="-5" dirty="0" err="1">
                <a:cs typeface="Calibri"/>
              </a:rPr>
              <a:t>Acquisition</a:t>
            </a:r>
            <a:endParaRPr lang="it-IT" sz="1100" i="1" spc="-5" dirty="0">
              <a:cs typeface="Calibri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CF880509-CEF4-3C4A-9106-6FF6743B0A11}"/>
              </a:ext>
            </a:extLst>
          </p:cNvPr>
          <p:cNvSpPr/>
          <p:nvPr/>
        </p:nvSpPr>
        <p:spPr>
          <a:xfrm>
            <a:off x="2667000" y="4763846"/>
            <a:ext cx="2971800" cy="224924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514F931C-2F77-3B4C-83E9-2740DA682637}"/>
              </a:ext>
            </a:extLst>
          </p:cNvPr>
          <p:cNvSpPr/>
          <p:nvPr/>
        </p:nvSpPr>
        <p:spPr>
          <a:xfrm>
            <a:off x="5638800" y="4763846"/>
            <a:ext cx="1447800" cy="45719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1848F3E8-0276-E849-98A6-B348D4854FA2}"/>
              </a:ext>
            </a:extLst>
          </p:cNvPr>
          <p:cNvSpPr txBox="1"/>
          <p:nvPr/>
        </p:nvSpPr>
        <p:spPr>
          <a:xfrm>
            <a:off x="7332358" y="4569424"/>
            <a:ext cx="1557655" cy="419346"/>
          </a:xfrm>
          <a:prstGeom prst="rect">
            <a:avLst/>
          </a:prstGeom>
          <a:ln w="15239">
            <a:solidFill>
              <a:srgbClr val="FF66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algn="ctr">
              <a:spcBef>
                <a:spcPts val="330"/>
              </a:spcBef>
            </a:pPr>
            <a:r>
              <a:rPr lang="it-IT" sz="1100" spc="-5" dirty="0">
                <a:solidFill>
                  <a:srgbClr val="530E4E"/>
                </a:solidFill>
                <a:cs typeface="Calibri"/>
                <a:hlinkClick r:id="rId5"/>
              </a:rPr>
              <a:t>www.lawefinance.com</a:t>
            </a:r>
            <a:endParaRPr lang="it-IT" sz="1100" dirty="0"/>
          </a:p>
          <a:p>
            <a:pPr algn="ctr">
              <a:lnSpc>
                <a:spcPct val="100000"/>
              </a:lnSpc>
              <a:spcBef>
                <a:spcPts val="330"/>
              </a:spcBef>
            </a:pPr>
            <a:endParaRPr sz="1100" dirty="0">
              <a:latin typeface="Calibri"/>
              <a:cs typeface="Calibri"/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A1D5586B-78CC-0342-8A55-8EADC4B481E9}"/>
              </a:ext>
            </a:extLst>
          </p:cNvPr>
          <p:cNvSpPr/>
          <p:nvPr/>
        </p:nvSpPr>
        <p:spPr>
          <a:xfrm>
            <a:off x="4643438" y="4071948"/>
            <a:ext cx="4258310" cy="115126"/>
          </a:xfrm>
          <a:prstGeom prst="roundRect">
            <a:avLst/>
          </a:prstGeom>
          <a:solidFill>
            <a:schemeClr val="bg1">
              <a:lumMod val="6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E101DBA8-3940-0640-B9FD-211D52A5037B}"/>
              </a:ext>
            </a:extLst>
          </p:cNvPr>
          <p:cNvSpPr/>
          <p:nvPr/>
        </p:nvSpPr>
        <p:spPr>
          <a:xfrm flipV="1">
            <a:off x="285720" y="785800"/>
            <a:ext cx="4038600" cy="178595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07FF5124-F6B2-104F-B145-0658500BC439}"/>
              </a:ext>
            </a:extLst>
          </p:cNvPr>
          <p:cNvSpPr/>
          <p:nvPr/>
        </p:nvSpPr>
        <p:spPr>
          <a:xfrm>
            <a:off x="380999" y="2714626"/>
            <a:ext cx="4102231" cy="1690528"/>
          </a:xfrm>
          <a:prstGeom prst="roundRect">
            <a:avLst/>
          </a:prstGeom>
          <a:solidFill>
            <a:schemeClr val="accent3">
              <a:lumMod val="40000"/>
              <a:lumOff val="6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bject 9">
            <a:extLst>
              <a:ext uri="{FF2B5EF4-FFF2-40B4-BE49-F238E27FC236}">
                <a16:creationId xmlns:a16="http://schemas.microsoft.com/office/drawing/2014/main" id="{7E00CD2B-B203-D447-B1B5-4E6CB22F4395}"/>
              </a:ext>
            </a:extLst>
          </p:cNvPr>
          <p:cNvSpPr txBox="1"/>
          <p:nvPr/>
        </p:nvSpPr>
        <p:spPr>
          <a:xfrm>
            <a:off x="3858260" y="359790"/>
            <a:ext cx="46761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79345" algn="l"/>
                <a:tab pos="4662805" algn="l"/>
              </a:tabLst>
            </a:pPr>
            <a:r>
              <a:rPr lang="it-IT" sz="1200" spc="-10" dirty="0">
                <a:solidFill>
                  <a:srgbClr val="001F5F"/>
                </a:solidFill>
                <a:latin typeface="Calibri"/>
                <a:cs typeface="Calibri"/>
              </a:rPr>
              <a:t>I NOSTRI PROFESSIONISTI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AC908E19-8870-4949-86F7-813AC31167A3}"/>
              </a:ext>
            </a:extLst>
          </p:cNvPr>
          <p:cNvSpPr/>
          <p:nvPr/>
        </p:nvSpPr>
        <p:spPr>
          <a:xfrm>
            <a:off x="2438400" y="537845"/>
            <a:ext cx="896620" cy="107744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8">
            <a:extLst>
              <a:ext uri="{FF2B5EF4-FFF2-40B4-BE49-F238E27FC236}">
                <a16:creationId xmlns:a16="http://schemas.microsoft.com/office/drawing/2014/main" id="{F6C4B801-1CF3-8F49-BCE7-07D3B9B78017}"/>
              </a:ext>
            </a:extLst>
          </p:cNvPr>
          <p:cNvSpPr/>
          <p:nvPr/>
        </p:nvSpPr>
        <p:spPr>
          <a:xfrm>
            <a:off x="6031737" y="492126"/>
            <a:ext cx="445263" cy="45719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>
            <a:extLst>
              <a:ext uri="{FF2B5EF4-FFF2-40B4-BE49-F238E27FC236}">
                <a16:creationId xmlns:a16="http://schemas.microsoft.com/office/drawing/2014/main" id="{651876D4-FC01-504D-B4AA-18235632D6D1}"/>
              </a:ext>
            </a:extLst>
          </p:cNvPr>
          <p:cNvSpPr txBox="1"/>
          <p:nvPr/>
        </p:nvSpPr>
        <p:spPr>
          <a:xfrm>
            <a:off x="728345" y="163068"/>
            <a:ext cx="1557655" cy="202620"/>
          </a:xfrm>
          <a:prstGeom prst="rect">
            <a:avLst/>
          </a:prstGeom>
          <a:ln w="15239">
            <a:solidFill>
              <a:srgbClr val="FF66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262255" marR="255904" indent="-635" algn="ctr">
              <a:lnSpc>
                <a:spcPct val="100000"/>
              </a:lnSpc>
              <a:spcBef>
                <a:spcPts val="140"/>
              </a:spcBef>
            </a:pPr>
            <a:r>
              <a:rPr lang="it-IT" sz="1200" b="1" spc="-5" dirty="0">
                <a:solidFill>
                  <a:srgbClr val="001F5F"/>
                </a:solidFill>
                <a:latin typeface="Calibri"/>
                <a:cs typeface="Calibri"/>
              </a:rPr>
              <a:t>SPECIALIST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8916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609600" y="379595"/>
            <a:ext cx="1066800" cy="380232"/>
          </a:xfrm>
          <a:prstGeom prst="rect">
            <a:avLst/>
          </a:prstGeom>
          <a:ln w="15239">
            <a:solidFill>
              <a:srgbClr val="FF66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61925" marR="153670" indent="-2540" algn="ctr">
              <a:lnSpc>
                <a:spcPct val="100000"/>
              </a:lnSpc>
              <a:spcBef>
                <a:spcPts val="325"/>
              </a:spcBef>
            </a:pPr>
            <a:r>
              <a:rPr lang="it-IT" sz="1100" b="1" spc="-5" dirty="0">
                <a:solidFill>
                  <a:srgbClr val="001F5F"/>
                </a:solidFill>
                <a:latin typeface="Calibri"/>
                <a:cs typeface="Calibri"/>
              </a:rPr>
              <a:t>Quesiti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it-IT" sz="1100" b="1" spc="-5" dirty="0">
                <a:solidFill>
                  <a:srgbClr val="001F5F"/>
                </a:solidFill>
                <a:latin typeface="Calibri"/>
                <a:cs typeface="Calibri"/>
              </a:rPr>
              <a:t> frequenti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834390"/>
            <a:ext cx="544195" cy="975360"/>
          </a:xfrm>
          <a:custGeom>
            <a:avLst/>
            <a:gdLst/>
            <a:ahLst/>
            <a:cxnLst/>
            <a:rect l="l" t="t" r="r" b="b"/>
            <a:pathLst>
              <a:path w="544195" h="975360">
                <a:moveTo>
                  <a:pt x="0" y="0"/>
                </a:moveTo>
                <a:lnTo>
                  <a:pt x="0" y="975360"/>
                </a:lnTo>
                <a:lnTo>
                  <a:pt x="544068" y="487679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2082" y="4686300"/>
            <a:ext cx="4908029" cy="341630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99247" y="4504944"/>
            <a:ext cx="334010" cy="341630"/>
          </a:xfrm>
          <a:custGeom>
            <a:avLst/>
            <a:gdLst/>
            <a:ahLst/>
            <a:cxnLst/>
            <a:rect l="l" t="t" r="r" b="b"/>
            <a:pathLst>
              <a:path w="334009" h="341629">
                <a:moveTo>
                  <a:pt x="166877" y="0"/>
                </a:moveTo>
                <a:lnTo>
                  <a:pt x="122502" y="6096"/>
                </a:lnTo>
                <a:lnTo>
                  <a:pt x="82634" y="23303"/>
                </a:lnTo>
                <a:lnTo>
                  <a:pt x="48863" y="49991"/>
                </a:lnTo>
                <a:lnTo>
                  <a:pt x="22775" y="84536"/>
                </a:lnTo>
                <a:lnTo>
                  <a:pt x="5958" y="125311"/>
                </a:lnTo>
                <a:lnTo>
                  <a:pt x="0" y="170687"/>
                </a:lnTo>
                <a:lnTo>
                  <a:pt x="5958" y="216064"/>
                </a:lnTo>
                <a:lnTo>
                  <a:pt x="22775" y="256839"/>
                </a:lnTo>
                <a:lnTo>
                  <a:pt x="48863" y="291384"/>
                </a:lnTo>
                <a:lnTo>
                  <a:pt x="82634" y="318072"/>
                </a:lnTo>
                <a:lnTo>
                  <a:pt x="122502" y="335279"/>
                </a:lnTo>
                <a:lnTo>
                  <a:pt x="166877" y="341375"/>
                </a:lnTo>
                <a:lnTo>
                  <a:pt x="211253" y="335279"/>
                </a:lnTo>
                <a:lnTo>
                  <a:pt x="251121" y="318072"/>
                </a:lnTo>
                <a:lnTo>
                  <a:pt x="284892" y="291384"/>
                </a:lnTo>
                <a:lnTo>
                  <a:pt x="310980" y="256839"/>
                </a:lnTo>
                <a:lnTo>
                  <a:pt x="327797" y="216064"/>
                </a:lnTo>
                <a:lnTo>
                  <a:pt x="333755" y="170687"/>
                </a:lnTo>
                <a:lnTo>
                  <a:pt x="327797" y="125311"/>
                </a:lnTo>
                <a:lnTo>
                  <a:pt x="310980" y="84536"/>
                </a:lnTo>
                <a:lnTo>
                  <a:pt x="284892" y="49991"/>
                </a:lnTo>
                <a:lnTo>
                  <a:pt x="251121" y="23303"/>
                </a:lnTo>
                <a:lnTo>
                  <a:pt x="211253" y="6096"/>
                </a:lnTo>
                <a:lnTo>
                  <a:pt x="1668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247" y="4504944"/>
            <a:ext cx="334010" cy="341630"/>
          </a:xfrm>
          <a:custGeom>
            <a:avLst/>
            <a:gdLst/>
            <a:ahLst/>
            <a:cxnLst/>
            <a:rect l="l" t="t" r="r" b="b"/>
            <a:pathLst>
              <a:path w="334009" h="341629">
                <a:moveTo>
                  <a:pt x="0" y="170687"/>
                </a:moveTo>
                <a:lnTo>
                  <a:pt x="5958" y="125311"/>
                </a:lnTo>
                <a:lnTo>
                  <a:pt x="22775" y="84536"/>
                </a:lnTo>
                <a:lnTo>
                  <a:pt x="48863" y="49991"/>
                </a:lnTo>
                <a:lnTo>
                  <a:pt x="82634" y="23303"/>
                </a:lnTo>
                <a:lnTo>
                  <a:pt x="122502" y="6096"/>
                </a:lnTo>
                <a:lnTo>
                  <a:pt x="166877" y="0"/>
                </a:lnTo>
                <a:lnTo>
                  <a:pt x="211253" y="6096"/>
                </a:lnTo>
                <a:lnTo>
                  <a:pt x="251121" y="23303"/>
                </a:lnTo>
                <a:lnTo>
                  <a:pt x="284892" y="49991"/>
                </a:lnTo>
                <a:lnTo>
                  <a:pt x="310980" y="84536"/>
                </a:lnTo>
                <a:lnTo>
                  <a:pt x="327797" y="125311"/>
                </a:lnTo>
                <a:lnTo>
                  <a:pt x="333755" y="170687"/>
                </a:lnTo>
                <a:lnTo>
                  <a:pt x="327797" y="216064"/>
                </a:lnTo>
                <a:lnTo>
                  <a:pt x="310980" y="256839"/>
                </a:lnTo>
                <a:lnTo>
                  <a:pt x="284892" y="291384"/>
                </a:lnTo>
                <a:lnTo>
                  <a:pt x="251121" y="318072"/>
                </a:lnTo>
                <a:lnTo>
                  <a:pt x="211253" y="335279"/>
                </a:lnTo>
                <a:lnTo>
                  <a:pt x="166877" y="341375"/>
                </a:lnTo>
                <a:lnTo>
                  <a:pt x="122502" y="335279"/>
                </a:lnTo>
                <a:lnTo>
                  <a:pt x="82634" y="318072"/>
                </a:lnTo>
                <a:lnTo>
                  <a:pt x="48863" y="291384"/>
                </a:lnTo>
                <a:lnTo>
                  <a:pt x="22775" y="256839"/>
                </a:lnTo>
                <a:lnTo>
                  <a:pt x="5958" y="216064"/>
                </a:lnTo>
                <a:lnTo>
                  <a:pt x="0" y="17068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72995" y="1942732"/>
            <a:ext cx="5247005" cy="15779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it-IT" sz="4000" spc="-5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FAQ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it-IT" sz="2000" i="1" spc="-5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frequently</a:t>
            </a:r>
            <a:r>
              <a:rPr lang="it-IT" sz="2000" i="1" spc="-5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it-IT" sz="2000" i="1" spc="-5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asked</a:t>
            </a:r>
            <a:r>
              <a:rPr lang="it-IT" sz="2000" i="1" spc="-5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it-IT" sz="2000" i="1" spc="-5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questions</a:t>
            </a:r>
            <a:endParaRPr lang="it-IT" sz="2000" i="1" dirty="0">
              <a:solidFill>
                <a:schemeClr val="bg1">
                  <a:lumMod val="6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7924800" y="4573966"/>
            <a:ext cx="498603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  <a:tabLst>
                <a:tab pos="2448560" algn="l"/>
                <a:tab pos="2989580" algn="l"/>
              </a:tabLst>
            </a:pPr>
            <a:r>
              <a:rPr strike="sngStrike" spc="-5" dirty="0"/>
              <a:t> </a:t>
            </a: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4D8602C4-A90F-DD4B-8F6E-748864E805E0}"/>
              </a:ext>
            </a:extLst>
          </p:cNvPr>
          <p:cNvSpPr/>
          <p:nvPr/>
        </p:nvSpPr>
        <p:spPr>
          <a:xfrm>
            <a:off x="5486400" y="4686300"/>
            <a:ext cx="2514600" cy="70382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1AF8359D-52D5-3E4D-840A-EE2F9BB1E9BA}"/>
              </a:ext>
            </a:extLst>
          </p:cNvPr>
          <p:cNvSpPr txBox="1"/>
          <p:nvPr/>
        </p:nvSpPr>
        <p:spPr>
          <a:xfrm>
            <a:off x="3581400" y="359790"/>
            <a:ext cx="46761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79345" algn="l"/>
                <a:tab pos="4662805" algn="l"/>
              </a:tabLst>
            </a:pPr>
            <a:r>
              <a:rPr lang="it-IT" sz="1200" spc="-10" dirty="0">
                <a:solidFill>
                  <a:srgbClr val="001F5F"/>
                </a:solidFill>
                <a:latin typeface="Calibri"/>
                <a:cs typeface="Calibri"/>
              </a:rPr>
              <a:t>LE </a:t>
            </a:r>
            <a:r>
              <a:rPr lang="it-IT" sz="1200" spc="-15" dirty="0">
                <a:solidFill>
                  <a:srgbClr val="001F5F"/>
                </a:solidFill>
                <a:latin typeface="Calibri"/>
                <a:cs typeface="Calibri"/>
              </a:rPr>
              <a:t>OPPORTUNITA’ DI UNA IPO SU AIM ITALIA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5E6343D2-9AE1-2F4C-9E96-D3C0E4CBDEF7}"/>
              </a:ext>
            </a:extLst>
          </p:cNvPr>
          <p:cNvSpPr/>
          <p:nvPr/>
        </p:nvSpPr>
        <p:spPr>
          <a:xfrm>
            <a:off x="2133600" y="492127"/>
            <a:ext cx="1201420" cy="153462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89900F8F-0091-0543-B86E-957633602B11}"/>
              </a:ext>
            </a:extLst>
          </p:cNvPr>
          <p:cNvSpPr/>
          <p:nvPr/>
        </p:nvSpPr>
        <p:spPr>
          <a:xfrm flipV="1">
            <a:off x="6641337" y="446407"/>
            <a:ext cx="1057910" cy="45719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752600" y="1066546"/>
            <a:ext cx="6851848" cy="3134833"/>
          </a:xfrm>
          <a:prstGeom prst="rect">
            <a:avLst/>
          </a:prstGeom>
          <a:ln w="19811">
            <a:solidFill>
              <a:srgbClr val="E85F07"/>
            </a:solidFill>
          </a:ln>
        </p:spPr>
        <p:txBody>
          <a:bodyPr vert="horz" wrap="square" lIns="0" tIns="132715" rIns="0" bIns="0" rtlCol="0">
            <a:spAutoFit/>
          </a:bodyPr>
          <a:lstStyle/>
          <a:p>
            <a:pPr marL="139700"/>
            <a:r>
              <a:rPr lang="it-IT" sz="1200" b="1" dirty="0"/>
              <a:t>No</a:t>
            </a:r>
          </a:p>
          <a:p>
            <a:pPr marL="139700"/>
            <a:r>
              <a:rPr lang="it-IT" sz="1200" dirty="0"/>
              <a:t>La dimensione ridotta del fatturato non è un ostacolo in presenza di storie di successo, di progetti solidi e sostenibili, di </a:t>
            </a:r>
            <a:r>
              <a:rPr lang="it-IT" sz="1200" dirty="0" err="1"/>
              <a:t>affidabilità</a:t>
            </a:r>
            <a:r>
              <a:rPr lang="it-IT" sz="1200" dirty="0"/>
              <a:t> della strategia aziendale e del management. </a:t>
            </a:r>
          </a:p>
          <a:p>
            <a:pPr marL="139700">
              <a:spcAft>
                <a:spcPts val="600"/>
              </a:spcAft>
            </a:pPr>
            <a:r>
              <a:rPr lang="it-IT" sz="1200" dirty="0"/>
              <a:t>Gli investitori sceglieranno di condividere un percorso di crescita con </a:t>
            </a:r>
            <a:r>
              <a:rPr lang="it-IT" sz="1200" dirty="0" err="1"/>
              <a:t>società</a:t>
            </a:r>
            <a:r>
              <a:rPr lang="it-IT" sz="1200" dirty="0"/>
              <a:t> di minori dimensioni, se basate su prospettive di crescita e piani industriali solidi e credibili .</a:t>
            </a:r>
          </a:p>
          <a:p>
            <a:pPr marL="139700"/>
            <a:r>
              <a:rPr lang="it-IT" sz="1200" b="1" dirty="0"/>
              <a:t>Il mercato </a:t>
            </a:r>
          </a:p>
          <a:p>
            <a:pPr marL="139700">
              <a:spcAft>
                <a:spcPts val="600"/>
              </a:spcAft>
            </a:pPr>
            <a:r>
              <a:rPr lang="it-IT" sz="1200" dirty="0"/>
              <a:t>Nel 2017 l‘insieme di fattori macro-economici a livello nazionale ed internazionale, e le misure introdotte dal Governo, hanno avviato cambiamenti strutturali: sono nati nuovi fondi, la liquidità sul mercato ed in particolare sulle </a:t>
            </a:r>
            <a:r>
              <a:rPr lang="it-IT" sz="1200" i="1" dirty="0"/>
              <a:t>small </a:t>
            </a:r>
            <a:r>
              <a:rPr lang="it-IT" sz="1200" i="1" dirty="0" err="1"/>
              <a:t>caps</a:t>
            </a:r>
            <a:r>
              <a:rPr lang="it-IT" sz="1200" i="1" dirty="0"/>
              <a:t> </a:t>
            </a:r>
            <a:r>
              <a:rPr lang="it-IT" sz="1200" dirty="0"/>
              <a:t>è aumentata, la filiera dell’</a:t>
            </a:r>
            <a:r>
              <a:rPr lang="it-IT" sz="1200" i="1" dirty="0" err="1"/>
              <a:t>advisory</a:t>
            </a:r>
            <a:r>
              <a:rPr lang="it-IT" sz="1200" dirty="0"/>
              <a:t> dedicata a questa </a:t>
            </a:r>
            <a:r>
              <a:rPr lang="it-IT" sz="1200" i="1" dirty="0" err="1"/>
              <a:t>asset</a:t>
            </a:r>
            <a:r>
              <a:rPr lang="it-IT" sz="1200" i="1" dirty="0"/>
              <a:t> </a:t>
            </a:r>
            <a:r>
              <a:rPr lang="it-IT" sz="1200" i="1" dirty="0" err="1"/>
              <a:t>class</a:t>
            </a:r>
            <a:r>
              <a:rPr lang="it-IT" sz="1200" i="1" dirty="0"/>
              <a:t> </a:t>
            </a:r>
            <a:r>
              <a:rPr lang="it-IT" sz="1200" dirty="0"/>
              <a:t>si è irrobustita. </a:t>
            </a:r>
          </a:p>
          <a:p>
            <a:pPr marL="139700"/>
            <a:r>
              <a:rPr lang="it-IT" sz="1200" b="1" dirty="0"/>
              <a:t>L’effetto PIR </a:t>
            </a:r>
          </a:p>
          <a:p>
            <a:pPr marL="139700">
              <a:spcAft>
                <a:spcPts val="600"/>
              </a:spcAft>
            </a:pPr>
            <a:r>
              <a:rPr lang="it-IT" sz="1200" dirty="0"/>
              <a:t>I PIR (Piani Individuali di Risparmio), introdotti nella Legge di Bilancio 2017, stanno generando liquidità crescente sul mercato. L’ effetto PIR costituisce un volano per le </a:t>
            </a:r>
            <a:r>
              <a:rPr lang="it-IT" sz="1200" i="1" dirty="0" err="1"/>
              <a:t>mid</a:t>
            </a:r>
            <a:r>
              <a:rPr lang="it-IT" sz="1200" i="1" dirty="0"/>
              <a:t> e small </a:t>
            </a:r>
            <a:r>
              <a:rPr lang="it-IT" sz="1200" i="1" dirty="0" err="1"/>
              <a:t>cap</a:t>
            </a:r>
            <a:r>
              <a:rPr lang="it-IT" sz="1200" i="1" dirty="0"/>
              <a:t> </a:t>
            </a:r>
            <a:r>
              <a:rPr lang="it-IT" sz="1200" dirty="0"/>
              <a:t>in Italia. </a:t>
            </a:r>
          </a:p>
          <a:p>
            <a:pPr marL="139700"/>
            <a:r>
              <a:rPr lang="it-IT" sz="1200" b="1" dirty="0"/>
              <a:t>Il successo di AIM Italia  e l’avvio del segmento AIM PRO</a:t>
            </a:r>
          </a:p>
          <a:p>
            <a:pPr marL="139700"/>
            <a:r>
              <a:rPr lang="it-IT" sz="1200" dirty="0" err="1"/>
              <a:t>Flessibilita</a:t>
            </a:r>
            <a:r>
              <a:rPr lang="it-IT" sz="1200" dirty="0"/>
              <a:t>̀ regolamentare, </a:t>
            </a:r>
            <a:r>
              <a:rPr lang="it-IT" sz="1200" dirty="0" err="1"/>
              <a:t>semplicita</a:t>
            </a:r>
            <a:r>
              <a:rPr lang="it-IT" sz="1200" dirty="0"/>
              <a:t>̀ di accesso, poca burocrazia , rendono l’accesso ai mercati dei capitali possibile anche per le Start Up,  Scale Up e Just Listing.</a:t>
            </a:r>
            <a:endParaRPr lang="it-IT" sz="1200" dirty="0">
              <a:effectLst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600" y="379595"/>
            <a:ext cx="1066800" cy="210955"/>
          </a:xfrm>
          <a:prstGeom prst="rect">
            <a:avLst/>
          </a:prstGeom>
          <a:ln w="15239">
            <a:solidFill>
              <a:srgbClr val="FF66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61925" marR="153670" indent="-2540" algn="ctr">
              <a:lnSpc>
                <a:spcPct val="100000"/>
              </a:lnSpc>
              <a:spcBef>
                <a:spcPts val="325"/>
              </a:spcBef>
            </a:pPr>
            <a:r>
              <a:rPr lang="it-IT" sz="1100" b="1" spc="-5" dirty="0">
                <a:solidFill>
                  <a:srgbClr val="001F5F"/>
                </a:solidFill>
                <a:latin typeface="Calibri"/>
                <a:cs typeface="Calibri"/>
              </a:rPr>
              <a:t>Dimensioni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819911"/>
            <a:ext cx="544195" cy="975360"/>
          </a:xfrm>
          <a:custGeom>
            <a:avLst/>
            <a:gdLst/>
            <a:ahLst/>
            <a:cxnLst/>
            <a:rect l="l" t="t" r="r" b="b"/>
            <a:pathLst>
              <a:path w="544195" h="975360">
                <a:moveTo>
                  <a:pt x="0" y="0"/>
                </a:moveTo>
                <a:lnTo>
                  <a:pt x="0" y="975360"/>
                </a:lnTo>
                <a:lnTo>
                  <a:pt x="544068" y="487679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2082" y="4686300"/>
            <a:ext cx="4814317" cy="160274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99247" y="4504944"/>
            <a:ext cx="334010" cy="341630"/>
          </a:xfrm>
          <a:custGeom>
            <a:avLst/>
            <a:gdLst/>
            <a:ahLst/>
            <a:cxnLst/>
            <a:rect l="l" t="t" r="r" b="b"/>
            <a:pathLst>
              <a:path w="334009" h="341629">
                <a:moveTo>
                  <a:pt x="166877" y="0"/>
                </a:moveTo>
                <a:lnTo>
                  <a:pt x="122502" y="6096"/>
                </a:lnTo>
                <a:lnTo>
                  <a:pt x="82634" y="23303"/>
                </a:lnTo>
                <a:lnTo>
                  <a:pt x="48863" y="49991"/>
                </a:lnTo>
                <a:lnTo>
                  <a:pt x="22775" y="84536"/>
                </a:lnTo>
                <a:lnTo>
                  <a:pt x="5958" y="125311"/>
                </a:lnTo>
                <a:lnTo>
                  <a:pt x="0" y="170687"/>
                </a:lnTo>
                <a:lnTo>
                  <a:pt x="5958" y="216064"/>
                </a:lnTo>
                <a:lnTo>
                  <a:pt x="22775" y="256839"/>
                </a:lnTo>
                <a:lnTo>
                  <a:pt x="48863" y="291384"/>
                </a:lnTo>
                <a:lnTo>
                  <a:pt x="82634" y="318072"/>
                </a:lnTo>
                <a:lnTo>
                  <a:pt x="122502" y="335279"/>
                </a:lnTo>
                <a:lnTo>
                  <a:pt x="166877" y="341375"/>
                </a:lnTo>
                <a:lnTo>
                  <a:pt x="211253" y="335279"/>
                </a:lnTo>
                <a:lnTo>
                  <a:pt x="251121" y="318072"/>
                </a:lnTo>
                <a:lnTo>
                  <a:pt x="284892" y="291384"/>
                </a:lnTo>
                <a:lnTo>
                  <a:pt x="310980" y="256839"/>
                </a:lnTo>
                <a:lnTo>
                  <a:pt x="327797" y="216064"/>
                </a:lnTo>
                <a:lnTo>
                  <a:pt x="333755" y="170687"/>
                </a:lnTo>
                <a:lnTo>
                  <a:pt x="327797" y="125311"/>
                </a:lnTo>
                <a:lnTo>
                  <a:pt x="310980" y="84536"/>
                </a:lnTo>
                <a:lnTo>
                  <a:pt x="284892" y="49991"/>
                </a:lnTo>
                <a:lnTo>
                  <a:pt x="251121" y="23303"/>
                </a:lnTo>
                <a:lnTo>
                  <a:pt x="211253" y="6096"/>
                </a:lnTo>
                <a:lnTo>
                  <a:pt x="1668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247" y="4504944"/>
            <a:ext cx="334010" cy="341630"/>
          </a:xfrm>
          <a:custGeom>
            <a:avLst/>
            <a:gdLst/>
            <a:ahLst/>
            <a:cxnLst/>
            <a:rect l="l" t="t" r="r" b="b"/>
            <a:pathLst>
              <a:path w="334009" h="341629">
                <a:moveTo>
                  <a:pt x="0" y="170687"/>
                </a:moveTo>
                <a:lnTo>
                  <a:pt x="5958" y="125311"/>
                </a:lnTo>
                <a:lnTo>
                  <a:pt x="22775" y="84536"/>
                </a:lnTo>
                <a:lnTo>
                  <a:pt x="48863" y="49991"/>
                </a:lnTo>
                <a:lnTo>
                  <a:pt x="82634" y="23303"/>
                </a:lnTo>
                <a:lnTo>
                  <a:pt x="122502" y="6096"/>
                </a:lnTo>
                <a:lnTo>
                  <a:pt x="166877" y="0"/>
                </a:lnTo>
                <a:lnTo>
                  <a:pt x="211253" y="6096"/>
                </a:lnTo>
                <a:lnTo>
                  <a:pt x="251121" y="23303"/>
                </a:lnTo>
                <a:lnTo>
                  <a:pt x="284892" y="49991"/>
                </a:lnTo>
                <a:lnTo>
                  <a:pt x="310980" y="84536"/>
                </a:lnTo>
                <a:lnTo>
                  <a:pt x="327797" y="125311"/>
                </a:lnTo>
                <a:lnTo>
                  <a:pt x="333755" y="170687"/>
                </a:lnTo>
                <a:lnTo>
                  <a:pt x="327797" y="216064"/>
                </a:lnTo>
                <a:lnTo>
                  <a:pt x="310980" y="256839"/>
                </a:lnTo>
                <a:lnTo>
                  <a:pt x="284892" y="291384"/>
                </a:lnTo>
                <a:lnTo>
                  <a:pt x="251121" y="318072"/>
                </a:lnTo>
                <a:lnTo>
                  <a:pt x="211253" y="335279"/>
                </a:lnTo>
                <a:lnTo>
                  <a:pt x="166877" y="341375"/>
                </a:lnTo>
                <a:lnTo>
                  <a:pt x="122502" y="335279"/>
                </a:lnTo>
                <a:lnTo>
                  <a:pt x="82634" y="318072"/>
                </a:lnTo>
                <a:lnTo>
                  <a:pt x="48863" y="291384"/>
                </a:lnTo>
                <a:lnTo>
                  <a:pt x="22775" y="256839"/>
                </a:lnTo>
                <a:lnTo>
                  <a:pt x="5958" y="216064"/>
                </a:lnTo>
                <a:lnTo>
                  <a:pt x="0" y="17068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57201" y="1467102"/>
            <a:ext cx="1066800" cy="6367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1350" spc="-5" dirty="0">
                <a:solidFill>
                  <a:srgbClr val="E85F07"/>
                </a:solidFill>
                <a:latin typeface="Calibri"/>
                <a:cs typeface="Calibri"/>
              </a:rPr>
              <a:t>SOLO SOCIETA’ DI GRANDI DIMENSIONI ?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7924800" y="4573966"/>
            <a:ext cx="498603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  <a:tabLst>
                <a:tab pos="2448560" algn="l"/>
                <a:tab pos="2989580" algn="l"/>
              </a:tabLst>
            </a:pPr>
            <a:r>
              <a:rPr strike="sngStrike" spc="-5" dirty="0"/>
              <a:t> </a:t>
            </a: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4D8602C4-A90F-DD4B-8F6E-748864E805E0}"/>
              </a:ext>
            </a:extLst>
          </p:cNvPr>
          <p:cNvSpPr/>
          <p:nvPr/>
        </p:nvSpPr>
        <p:spPr>
          <a:xfrm>
            <a:off x="5486400" y="4686300"/>
            <a:ext cx="2514600" cy="70382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1AF8359D-52D5-3E4D-840A-EE2F9BB1E9BA}"/>
              </a:ext>
            </a:extLst>
          </p:cNvPr>
          <p:cNvSpPr txBox="1"/>
          <p:nvPr/>
        </p:nvSpPr>
        <p:spPr>
          <a:xfrm>
            <a:off x="3581400" y="359790"/>
            <a:ext cx="46761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79345" algn="l"/>
                <a:tab pos="4662805" algn="l"/>
              </a:tabLst>
            </a:pPr>
            <a:r>
              <a:rPr lang="it-IT" sz="1200" spc="-10" dirty="0">
                <a:solidFill>
                  <a:srgbClr val="001F5F"/>
                </a:solidFill>
                <a:latin typeface="Calibri"/>
                <a:cs typeface="Calibri"/>
              </a:rPr>
              <a:t>LE </a:t>
            </a:r>
            <a:r>
              <a:rPr lang="it-IT" sz="1200" spc="-15" dirty="0">
                <a:solidFill>
                  <a:srgbClr val="001F5F"/>
                </a:solidFill>
                <a:latin typeface="Calibri"/>
                <a:cs typeface="Calibri"/>
              </a:rPr>
              <a:t>OPPORTUNITA’ DI UNA IPO SU AIM ITALIA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5E6343D2-9AE1-2F4C-9E96-D3C0E4CBDEF7}"/>
              </a:ext>
            </a:extLst>
          </p:cNvPr>
          <p:cNvSpPr/>
          <p:nvPr/>
        </p:nvSpPr>
        <p:spPr>
          <a:xfrm>
            <a:off x="2133600" y="492127"/>
            <a:ext cx="1201420" cy="153462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89900F8F-0091-0543-B86E-957633602B11}"/>
              </a:ext>
            </a:extLst>
          </p:cNvPr>
          <p:cNvSpPr/>
          <p:nvPr/>
        </p:nvSpPr>
        <p:spPr>
          <a:xfrm flipV="1">
            <a:off x="6641337" y="446407"/>
            <a:ext cx="1057910" cy="45719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1780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4070" y="1442466"/>
            <a:ext cx="6152515" cy="20435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it-IT" sz="1200" b="1" dirty="0"/>
              <a:t>Lo definisce il mercato. </a:t>
            </a:r>
          </a:p>
          <a:p>
            <a:endParaRPr lang="it-IT" sz="1200" b="1" dirty="0"/>
          </a:p>
          <a:p>
            <a:r>
              <a:rPr lang="it-IT" sz="1200" dirty="0"/>
              <a:t>Gli </a:t>
            </a:r>
            <a:r>
              <a:rPr lang="it-IT" sz="1200" dirty="0" err="1"/>
              <a:t>advisor</a:t>
            </a:r>
            <a:r>
              <a:rPr lang="it-IT" sz="1200" dirty="0"/>
              <a:t> che accompagnano la </a:t>
            </a:r>
            <a:r>
              <a:rPr lang="it-IT" sz="1200" dirty="0" err="1"/>
              <a:t>società</a:t>
            </a:r>
            <a:r>
              <a:rPr lang="it-IT" sz="1200" dirty="0"/>
              <a:t> in quotazione hanno il compito di far convergere le aspettative di valutazione degli imprenditori e l’effettiva </a:t>
            </a:r>
            <a:r>
              <a:rPr lang="it-IT" sz="1200" dirty="0" err="1"/>
              <a:t>disponibilità</a:t>
            </a:r>
            <a:r>
              <a:rPr lang="it-IT" sz="1200" dirty="0"/>
              <a:t> degli investitori ad investire ad un determinato prezzo.</a:t>
            </a:r>
          </a:p>
          <a:p>
            <a:endParaRPr lang="it-IT" sz="1200" dirty="0"/>
          </a:p>
          <a:p>
            <a:r>
              <a:rPr lang="it-IT" sz="1200" dirty="0"/>
              <a:t>Gli </a:t>
            </a:r>
            <a:r>
              <a:rPr lang="it-IT" sz="1200" dirty="0" err="1"/>
              <a:t>advisor</a:t>
            </a:r>
            <a:r>
              <a:rPr lang="it-IT" sz="1200" dirty="0"/>
              <a:t> generalmente si avvalgono di metodologie di valutazione che mettono a confronto la </a:t>
            </a:r>
            <a:r>
              <a:rPr lang="it-IT" sz="1200" dirty="0" err="1"/>
              <a:t>società</a:t>
            </a:r>
            <a:r>
              <a:rPr lang="it-IT" sz="1200" dirty="0"/>
              <a:t> con i </a:t>
            </a:r>
            <a:r>
              <a:rPr lang="it-IT" sz="1200" dirty="0" err="1"/>
              <a:t>comparables</a:t>
            </a:r>
            <a:r>
              <a:rPr lang="it-IT" sz="1200" dirty="0"/>
              <a:t> quotati. </a:t>
            </a:r>
          </a:p>
          <a:p>
            <a:endParaRPr lang="it-IT" sz="1200" dirty="0"/>
          </a:p>
          <a:p>
            <a:r>
              <a:rPr lang="it-IT" sz="1200" dirty="0"/>
              <a:t>É</a:t>
            </a:r>
            <a:r>
              <a:rPr lang="it-IT" sz="1200" b="1" dirty="0"/>
              <a:t> </a:t>
            </a:r>
            <a:r>
              <a:rPr lang="it-IT" sz="1200" dirty="0"/>
              <a:t>cruciale valutare la scelta degli </a:t>
            </a:r>
            <a:r>
              <a:rPr lang="it-IT" sz="1200" dirty="0" err="1"/>
              <a:t>advisor</a:t>
            </a:r>
            <a:r>
              <a:rPr lang="it-IT" sz="1200" dirty="0"/>
              <a:t> che possano apprezzare le </a:t>
            </a:r>
            <a:r>
              <a:rPr lang="it-IT" sz="1200" dirty="0" err="1"/>
              <a:t>qualità</a:t>
            </a:r>
            <a:r>
              <a:rPr lang="it-IT" sz="1200" dirty="0"/>
              <a:t> distintive della </a:t>
            </a:r>
            <a:r>
              <a:rPr lang="it-IT" sz="1200" dirty="0" err="1"/>
              <a:t>società</a:t>
            </a:r>
            <a:r>
              <a:rPr lang="it-IT" sz="1200" dirty="0"/>
              <a:t> per valorizzarne i punti di forza nel confronto con gli investitori .</a:t>
            </a:r>
            <a:endParaRPr lang="it-IT" sz="1200" dirty="0">
              <a:effectLst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4904" y="516636"/>
            <a:ext cx="297180" cy="0"/>
          </a:xfrm>
          <a:custGeom>
            <a:avLst/>
            <a:gdLst/>
            <a:ahLst/>
            <a:cxnLst/>
            <a:rect l="l" t="t" r="r" b="b"/>
            <a:pathLst>
              <a:path w="297180">
                <a:moveTo>
                  <a:pt x="0" y="0"/>
                </a:moveTo>
                <a:lnTo>
                  <a:pt x="297180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18794" y="457199"/>
            <a:ext cx="1557655" cy="210955"/>
          </a:xfrm>
          <a:prstGeom prst="rect">
            <a:avLst/>
          </a:prstGeom>
          <a:ln w="15239">
            <a:solidFill>
              <a:srgbClr val="FF66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96850" marR="191135" indent="-635" algn="ctr">
              <a:lnSpc>
                <a:spcPct val="100000"/>
              </a:lnSpc>
              <a:spcBef>
                <a:spcPts val="325"/>
              </a:spcBef>
            </a:pPr>
            <a:r>
              <a:rPr lang="it-IT" sz="1100" b="1" dirty="0">
                <a:solidFill>
                  <a:srgbClr val="001F5F"/>
                </a:solidFill>
                <a:latin typeface="Calibri"/>
                <a:cs typeface="Calibri"/>
              </a:rPr>
              <a:t>Valore della Società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819911"/>
            <a:ext cx="544195" cy="975360"/>
          </a:xfrm>
          <a:custGeom>
            <a:avLst/>
            <a:gdLst/>
            <a:ahLst/>
            <a:cxnLst/>
            <a:rect l="l" t="t" r="r" b="b"/>
            <a:pathLst>
              <a:path w="544195" h="975360">
                <a:moveTo>
                  <a:pt x="0" y="0"/>
                </a:moveTo>
                <a:lnTo>
                  <a:pt x="0" y="975360"/>
                </a:lnTo>
                <a:lnTo>
                  <a:pt x="544068" y="487679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2082" y="4714888"/>
            <a:ext cx="4738117" cy="428611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99247" y="4504944"/>
            <a:ext cx="334010" cy="341630"/>
          </a:xfrm>
          <a:custGeom>
            <a:avLst/>
            <a:gdLst/>
            <a:ahLst/>
            <a:cxnLst/>
            <a:rect l="l" t="t" r="r" b="b"/>
            <a:pathLst>
              <a:path w="334009" h="341629">
                <a:moveTo>
                  <a:pt x="166877" y="0"/>
                </a:moveTo>
                <a:lnTo>
                  <a:pt x="122502" y="6096"/>
                </a:lnTo>
                <a:lnTo>
                  <a:pt x="82634" y="23303"/>
                </a:lnTo>
                <a:lnTo>
                  <a:pt x="48863" y="49991"/>
                </a:lnTo>
                <a:lnTo>
                  <a:pt x="22775" y="84536"/>
                </a:lnTo>
                <a:lnTo>
                  <a:pt x="5958" y="125311"/>
                </a:lnTo>
                <a:lnTo>
                  <a:pt x="0" y="170687"/>
                </a:lnTo>
                <a:lnTo>
                  <a:pt x="5958" y="216064"/>
                </a:lnTo>
                <a:lnTo>
                  <a:pt x="22775" y="256839"/>
                </a:lnTo>
                <a:lnTo>
                  <a:pt x="48863" y="291384"/>
                </a:lnTo>
                <a:lnTo>
                  <a:pt x="82634" y="318072"/>
                </a:lnTo>
                <a:lnTo>
                  <a:pt x="122502" y="335279"/>
                </a:lnTo>
                <a:lnTo>
                  <a:pt x="166877" y="341375"/>
                </a:lnTo>
                <a:lnTo>
                  <a:pt x="211253" y="335279"/>
                </a:lnTo>
                <a:lnTo>
                  <a:pt x="251121" y="318072"/>
                </a:lnTo>
                <a:lnTo>
                  <a:pt x="284892" y="291384"/>
                </a:lnTo>
                <a:lnTo>
                  <a:pt x="310980" y="256839"/>
                </a:lnTo>
                <a:lnTo>
                  <a:pt x="327797" y="216064"/>
                </a:lnTo>
                <a:lnTo>
                  <a:pt x="333755" y="170687"/>
                </a:lnTo>
                <a:lnTo>
                  <a:pt x="327797" y="125311"/>
                </a:lnTo>
                <a:lnTo>
                  <a:pt x="310980" y="84536"/>
                </a:lnTo>
                <a:lnTo>
                  <a:pt x="284892" y="49991"/>
                </a:lnTo>
                <a:lnTo>
                  <a:pt x="251121" y="23303"/>
                </a:lnTo>
                <a:lnTo>
                  <a:pt x="211253" y="6096"/>
                </a:lnTo>
                <a:lnTo>
                  <a:pt x="1668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247" y="4504944"/>
            <a:ext cx="334010" cy="341630"/>
          </a:xfrm>
          <a:custGeom>
            <a:avLst/>
            <a:gdLst/>
            <a:ahLst/>
            <a:cxnLst/>
            <a:rect l="l" t="t" r="r" b="b"/>
            <a:pathLst>
              <a:path w="334009" h="341629">
                <a:moveTo>
                  <a:pt x="0" y="170687"/>
                </a:moveTo>
                <a:lnTo>
                  <a:pt x="5958" y="125311"/>
                </a:lnTo>
                <a:lnTo>
                  <a:pt x="22775" y="84536"/>
                </a:lnTo>
                <a:lnTo>
                  <a:pt x="48863" y="49991"/>
                </a:lnTo>
                <a:lnTo>
                  <a:pt x="82634" y="23303"/>
                </a:lnTo>
                <a:lnTo>
                  <a:pt x="122502" y="6096"/>
                </a:lnTo>
                <a:lnTo>
                  <a:pt x="166877" y="0"/>
                </a:lnTo>
                <a:lnTo>
                  <a:pt x="211253" y="6096"/>
                </a:lnTo>
                <a:lnTo>
                  <a:pt x="251121" y="23303"/>
                </a:lnTo>
                <a:lnTo>
                  <a:pt x="284892" y="49991"/>
                </a:lnTo>
                <a:lnTo>
                  <a:pt x="310980" y="84536"/>
                </a:lnTo>
                <a:lnTo>
                  <a:pt x="327797" y="125311"/>
                </a:lnTo>
                <a:lnTo>
                  <a:pt x="333755" y="170687"/>
                </a:lnTo>
                <a:lnTo>
                  <a:pt x="327797" y="216064"/>
                </a:lnTo>
                <a:lnTo>
                  <a:pt x="310980" y="256839"/>
                </a:lnTo>
                <a:lnTo>
                  <a:pt x="284892" y="291384"/>
                </a:lnTo>
                <a:lnTo>
                  <a:pt x="251121" y="318072"/>
                </a:lnTo>
                <a:lnTo>
                  <a:pt x="211253" y="335279"/>
                </a:lnTo>
                <a:lnTo>
                  <a:pt x="166877" y="341375"/>
                </a:lnTo>
                <a:lnTo>
                  <a:pt x="122502" y="335279"/>
                </a:lnTo>
                <a:lnTo>
                  <a:pt x="82634" y="318072"/>
                </a:lnTo>
                <a:lnTo>
                  <a:pt x="48863" y="291384"/>
                </a:lnTo>
                <a:lnTo>
                  <a:pt x="22775" y="256839"/>
                </a:lnTo>
                <a:lnTo>
                  <a:pt x="5958" y="216064"/>
                </a:lnTo>
                <a:lnTo>
                  <a:pt x="0" y="17068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18794" y="1959102"/>
            <a:ext cx="1107440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1350" dirty="0">
                <a:solidFill>
                  <a:srgbClr val="E85F07"/>
                </a:solidFill>
                <a:latin typeface="Calibri"/>
                <a:cs typeface="Calibri"/>
              </a:rPr>
              <a:t>CHI DETERMINA IL VALORE DELLA SOCIETA’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F03A5241-C222-5848-A99C-DFC918B3C352}"/>
              </a:ext>
            </a:extLst>
          </p:cNvPr>
          <p:cNvSpPr/>
          <p:nvPr/>
        </p:nvSpPr>
        <p:spPr>
          <a:xfrm flipV="1">
            <a:off x="5410199" y="4669170"/>
            <a:ext cx="2805139" cy="45719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72A27EEB-511D-FC4A-818F-C1DEB2A3BF26}"/>
              </a:ext>
            </a:extLst>
          </p:cNvPr>
          <p:cNvSpPr txBox="1"/>
          <p:nvPr/>
        </p:nvSpPr>
        <p:spPr>
          <a:xfrm>
            <a:off x="3581400" y="457151"/>
            <a:ext cx="46761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79345" algn="l"/>
                <a:tab pos="4662805" algn="l"/>
              </a:tabLst>
            </a:pPr>
            <a:r>
              <a:rPr lang="it-IT" sz="1200" spc="-10" dirty="0">
                <a:solidFill>
                  <a:srgbClr val="001F5F"/>
                </a:solidFill>
                <a:latin typeface="Calibri"/>
                <a:cs typeface="Calibri"/>
              </a:rPr>
              <a:t>LE </a:t>
            </a:r>
            <a:r>
              <a:rPr lang="it-IT" sz="1200" spc="-15" dirty="0">
                <a:solidFill>
                  <a:srgbClr val="001F5F"/>
                </a:solidFill>
                <a:latin typeface="Calibri"/>
                <a:cs typeface="Calibri"/>
              </a:rPr>
              <a:t>OPPORTUNITA’ DI UNA IPO SU AIM ITALIA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134E86C0-0336-4842-A85F-D12B13A38AE9}"/>
              </a:ext>
            </a:extLst>
          </p:cNvPr>
          <p:cNvSpPr/>
          <p:nvPr/>
        </p:nvSpPr>
        <p:spPr>
          <a:xfrm>
            <a:off x="2667000" y="589488"/>
            <a:ext cx="668020" cy="153462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3C19ABF1-C104-944B-83A3-F55BF313417E}"/>
              </a:ext>
            </a:extLst>
          </p:cNvPr>
          <p:cNvSpPr/>
          <p:nvPr/>
        </p:nvSpPr>
        <p:spPr>
          <a:xfrm flipV="1">
            <a:off x="6641336" y="516636"/>
            <a:ext cx="1859754" cy="54850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5029" y="1047750"/>
            <a:ext cx="6142355" cy="31515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it-IT" sz="1200" b="1" dirty="0"/>
              <a:t>Investitori Professionali </a:t>
            </a:r>
          </a:p>
          <a:p>
            <a:r>
              <a:rPr lang="it-IT" sz="1200" dirty="0"/>
              <a:t>Tra le principali categorie di investitori professionali,  gli investitori istituzionali, tra cui gli enti creditizi, le imprese di investimento, le imprese di assicurazione, gli OICR, i fondi pensione e le </a:t>
            </a:r>
            <a:r>
              <a:rPr lang="it-IT" sz="1200" dirty="0" err="1"/>
              <a:t>società</a:t>
            </a:r>
            <a:r>
              <a:rPr lang="it-IT" sz="1200" dirty="0"/>
              <a:t> di gestione di tali fondi. </a:t>
            </a:r>
          </a:p>
          <a:p>
            <a:endParaRPr lang="it-IT" sz="1200" dirty="0"/>
          </a:p>
          <a:p>
            <a:r>
              <a:rPr lang="it-IT" sz="1200" b="1" dirty="0"/>
              <a:t>Investitori Retail </a:t>
            </a:r>
          </a:p>
          <a:p>
            <a:r>
              <a:rPr lang="it-IT" sz="1200" dirty="0"/>
              <a:t>Gli investitori </a:t>
            </a:r>
            <a:r>
              <a:rPr lang="it-IT" sz="1200" dirty="0" err="1"/>
              <a:t>retail</a:t>
            </a:r>
            <a:r>
              <a:rPr lang="it-IT" sz="1200" dirty="0"/>
              <a:t> sono principalmente gli investitori privati che non rientrano nella definizione di investitori professionali </a:t>
            </a:r>
          </a:p>
          <a:p>
            <a:r>
              <a:rPr lang="it-IT" sz="1200" dirty="0"/>
              <a:t>NB: </a:t>
            </a:r>
            <a:r>
              <a:rPr lang="it-IT" sz="1200" i="1" dirty="0"/>
              <a:t>Sono consentite operazioni in vendita a investitori non professionali limitatamente a azionisti esistenti all’ammissione.</a:t>
            </a:r>
          </a:p>
          <a:p>
            <a:endParaRPr lang="it-IT" sz="1200" dirty="0"/>
          </a:p>
          <a:p>
            <a:r>
              <a:rPr lang="it-IT" sz="1200" b="1" dirty="0"/>
              <a:t>Tipologia di azioni </a:t>
            </a:r>
          </a:p>
          <a:p>
            <a:r>
              <a:rPr lang="it-IT" sz="1200" dirty="0"/>
              <a:t>Le azioni oggetto dell’offerta potranno essere: </a:t>
            </a:r>
          </a:p>
          <a:p>
            <a:r>
              <a:rPr lang="it-IT" sz="1200" dirty="0"/>
              <a:t>-  azioni di nuova emissione in caso di aumento di capitale (OPS), </a:t>
            </a:r>
          </a:p>
          <a:p>
            <a:r>
              <a:rPr lang="it-IT" sz="1200" dirty="0"/>
              <a:t>-  azioni </a:t>
            </a:r>
            <a:r>
              <a:rPr lang="it-IT" sz="1200" dirty="0" err="1"/>
              <a:t>gia</a:t>
            </a:r>
            <a:r>
              <a:rPr lang="it-IT" sz="1200" dirty="0"/>
              <a:t>̀ esistenti messe in vendita dagli azionisti (OPV), </a:t>
            </a:r>
          </a:p>
          <a:p>
            <a:pPr marL="171450" indent="-171450"/>
            <a:r>
              <a:rPr lang="it-IT" sz="1200" dirty="0"/>
              <a:t>- una combinazione mista di azioni di nuova emissione e azioni </a:t>
            </a:r>
            <a:r>
              <a:rPr lang="it-IT" sz="1200" dirty="0" err="1"/>
              <a:t>già</a:t>
            </a:r>
            <a:r>
              <a:rPr lang="it-IT" sz="1200" dirty="0"/>
              <a:t> esistenti (OPVS) .</a:t>
            </a:r>
          </a:p>
          <a:p>
            <a:endParaRPr lang="it-IT" sz="1200" dirty="0"/>
          </a:p>
        </p:txBody>
      </p:sp>
      <p:sp>
        <p:nvSpPr>
          <p:cNvPr id="6" name="object 6"/>
          <p:cNvSpPr/>
          <p:nvPr/>
        </p:nvSpPr>
        <p:spPr>
          <a:xfrm>
            <a:off x="374904" y="516636"/>
            <a:ext cx="297180" cy="0"/>
          </a:xfrm>
          <a:custGeom>
            <a:avLst/>
            <a:gdLst/>
            <a:ahLst/>
            <a:cxnLst/>
            <a:rect l="l" t="t" r="r" b="b"/>
            <a:pathLst>
              <a:path w="297180">
                <a:moveTo>
                  <a:pt x="0" y="0"/>
                </a:moveTo>
                <a:lnTo>
                  <a:pt x="297180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2083" y="379595"/>
            <a:ext cx="1557655" cy="210955"/>
          </a:xfrm>
          <a:prstGeom prst="rect">
            <a:avLst/>
          </a:prstGeom>
          <a:ln w="15239">
            <a:solidFill>
              <a:srgbClr val="FF66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96850" marR="191135" indent="-635" algn="ctr">
              <a:lnSpc>
                <a:spcPct val="100000"/>
              </a:lnSpc>
              <a:spcBef>
                <a:spcPts val="325"/>
              </a:spcBef>
            </a:pPr>
            <a:r>
              <a:rPr lang="it-IT" sz="1100" b="1" dirty="0">
                <a:solidFill>
                  <a:srgbClr val="001F5F"/>
                </a:solidFill>
                <a:latin typeface="Calibri"/>
                <a:cs typeface="Calibri"/>
              </a:rPr>
              <a:t>NUOVI SOCI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819911"/>
            <a:ext cx="544195" cy="975360"/>
          </a:xfrm>
          <a:custGeom>
            <a:avLst/>
            <a:gdLst/>
            <a:ahLst/>
            <a:cxnLst/>
            <a:rect l="l" t="t" r="r" b="b"/>
            <a:pathLst>
              <a:path w="544195" h="975360">
                <a:moveTo>
                  <a:pt x="0" y="0"/>
                </a:moveTo>
                <a:lnTo>
                  <a:pt x="0" y="975360"/>
                </a:lnTo>
                <a:lnTo>
                  <a:pt x="544068" y="487679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1546" y="4737622"/>
            <a:ext cx="4784853" cy="498424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99247" y="4504944"/>
            <a:ext cx="334010" cy="341630"/>
          </a:xfrm>
          <a:custGeom>
            <a:avLst/>
            <a:gdLst/>
            <a:ahLst/>
            <a:cxnLst/>
            <a:rect l="l" t="t" r="r" b="b"/>
            <a:pathLst>
              <a:path w="334009" h="341629">
                <a:moveTo>
                  <a:pt x="166877" y="0"/>
                </a:moveTo>
                <a:lnTo>
                  <a:pt x="122502" y="6096"/>
                </a:lnTo>
                <a:lnTo>
                  <a:pt x="82634" y="23303"/>
                </a:lnTo>
                <a:lnTo>
                  <a:pt x="48863" y="49991"/>
                </a:lnTo>
                <a:lnTo>
                  <a:pt x="22775" y="84536"/>
                </a:lnTo>
                <a:lnTo>
                  <a:pt x="5958" y="125311"/>
                </a:lnTo>
                <a:lnTo>
                  <a:pt x="0" y="170687"/>
                </a:lnTo>
                <a:lnTo>
                  <a:pt x="5958" y="216064"/>
                </a:lnTo>
                <a:lnTo>
                  <a:pt x="22775" y="256839"/>
                </a:lnTo>
                <a:lnTo>
                  <a:pt x="48863" y="291384"/>
                </a:lnTo>
                <a:lnTo>
                  <a:pt x="82634" y="318072"/>
                </a:lnTo>
                <a:lnTo>
                  <a:pt x="122502" y="335279"/>
                </a:lnTo>
                <a:lnTo>
                  <a:pt x="166877" y="341375"/>
                </a:lnTo>
                <a:lnTo>
                  <a:pt x="211253" y="335279"/>
                </a:lnTo>
                <a:lnTo>
                  <a:pt x="251121" y="318072"/>
                </a:lnTo>
                <a:lnTo>
                  <a:pt x="284892" y="291384"/>
                </a:lnTo>
                <a:lnTo>
                  <a:pt x="310980" y="256839"/>
                </a:lnTo>
                <a:lnTo>
                  <a:pt x="327797" y="216064"/>
                </a:lnTo>
                <a:lnTo>
                  <a:pt x="333755" y="170687"/>
                </a:lnTo>
                <a:lnTo>
                  <a:pt x="327797" y="125311"/>
                </a:lnTo>
                <a:lnTo>
                  <a:pt x="310980" y="84536"/>
                </a:lnTo>
                <a:lnTo>
                  <a:pt x="284892" y="49991"/>
                </a:lnTo>
                <a:lnTo>
                  <a:pt x="251121" y="23303"/>
                </a:lnTo>
                <a:lnTo>
                  <a:pt x="211253" y="6096"/>
                </a:lnTo>
                <a:lnTo>
                  <a:pt x="1668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247" y="4504944"/>
            <a:ext cx="334010" cy="341630"/>
          </a:xfrm>
          <a:custGeom>
            <a:avLst/>
            <a:gdLst/>
            <a:ahLst/>
            <a:cxnLst/>
            <a:rect l="l" t="t" r="r" b="b"/>
            <a:pathLst>
              <a:path w="334009" h="341629">
                <a:moveTo>
                  <a:pt x="0" y="170687"/>
                </a:moveTo>
                <a:lnTo>
                  <a:pt x="5958" y="125311"/>
                </a:lnTo>
                <a:lnTo>
                  <a:pt x="22775" y="84536"/>
                </a:lnTo>
                <a:lnTo>
                  <a:pt x="48863" y="49991"/>
                </a:lnTo>
                <a:lnTo>
                  <a:pt x="82634" y="23303"/>
                </a:lnTo>
                <a:lnTo>
                  <a:pt x="122502" y="6096"/>
                </a:lnTo>
                <a:lnTo>
                  <a:pt x="166877" y="0"/>
                </a:lnTo>
                <a:lnTo>
                  <a:pt x="211253" y="6096"/>
                </a:lnTo>
                <a:lnTo>
                  <a:pt x="251121" y="23303"/>
                </a:lnTo>
                <a:lnTo>
                  <a:pt x="284892" y="49991"/>
                </a:lnTo>
                <a:lnTo>
                  <a:pt x="310980" y="84536"/>
                </a:lnTo>
                <a:lnTo>
                  <a:pt x="327797" y="125311"/>
                </a:lnTo>
                <a:lnTo>
                  <a:pt x="333755" y="170687"/>
                </a:lnTo>
                <a:lnTo>
                  <a:pt x="327797" y="216064"/>
                </a:lnTo>
                <a:lnTo>
                  <a:pt x="310980" y="256839"/>
                </a:lnTo>
                <a:lnTo>
                  <a:pt x="284892" y="291384"/>
                </a:lnTo>
                <a:lnTo>
                  <a:pt x="251121" y="318072"/>
                </a:lnTo>
                <a:lnTo>
                  <a:pt x="211253" y="335279"/>
                </a:lnTo>
                <a:lnTo>
                  <a:pt x="166877" y="341375"/>
                </a:lnTo>
                <a:lnTo>
                  <a:pt x="122502" y="335279"/>
                </a:lnTo>
                <a:lnTo>
                  <a:pt x="82634" y="318072"/>
                </a:lnTo>
                <a:lnTo>
                  <a:pt x="48863" y="291384"/>
                </a:lnTo>
                <a:lnTo>
                  <a:pt x="22775" y="256839"/>
                </a:lnTo>
                <a:lnTo>
                  <a:pt x="5958" y="216064"/>
                </a:lnTo>
                <a:lnTo>
                  <a:pt x="0" y="17068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4196" y="1724609"/>
            <a:ext cx="1149374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1350" spc="-5" dirty="0">
                <a:solidFill>
                  <a:srgbClr val="E85F07"/>
                </a:solidFill>
                <a:latin typeface="Calibri"/>
                <a:cs typeface="Calibri"/>
              </a:rPr>
              <a:t>CHI COMPRERA’ LE AZIONI IN FASE DI EMISSIONE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ADBE2C4B-B422-734A-9BDA-149D59382042}"/>
              </a:ext>
            </a:extLst>
          </p:cNvPr>
          <p:cNvSpPr/>
          <p:nvPr/>
        </p:nvSpPr>
        <p:spPr>
          <a:xfrm>
            <a:off x="5486400" y="4737622"/>
            <a:ext cx="2514600" cy="85162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16DE91E4-A5B7-C145-8743-024E65382B9B}"/>
              </a:ext>
            </a:extLst>
          </p:cNvPr>
          <p:cNvSpPr txBox="1"/>
          <p:nvPr/>
        </p:nvSpPr>
        <p:spPr>
          <a:xfrm>
            <a:off x="3782060" y="438150"/>
            <a:ext cx="46761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79345" algn="l"/>
                <a:tab pos="4662805" algn="l"/>
              </a:tabLst>
            </a:pPr>
            <a:r>
              <a:rPr lang="it-IT" sz="1200" dirty="0">
                <a:latin typeface="Calibri"/>
                <a:cs typeface="Calibri"/>
              </a:rPr>
              <a:t>CHI COMPRERA’ LE AZIONI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304C4959-3655-8E48-973E-59EEC7619929}"/>
              </a:ext>
            </a:extLst>
          </p:cNvPr>
          <p:cNvSpPr/>
          <p:nvPr/>
        </p:nvSpPr>
        <p:spPr>
          <a:xfrm>
            <a:off x="2438400" y="534045"/>
            <a:ext cx="896620" cy="56506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627A6FE1-CA12-684A-854A-CA17CB9C2134}"/>
              </a:ext>
            </a:extLst>
          </p:cNvPr>
          <p:cNvSpPr/>
          <p:nvPr/>
        </p:nvSpPr>
        <p:spPr>
          <a:xfrm flipV="1">
            <a:off x="5867400" y="497600"/>
            <a:ext cx="1524000" cy="92949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29611" y="516636"/>
            <a:ext cx="1259205" cy="0"/>
          </a:xfrm>
          <a:custGeom>
            <a:avLst/>
            <a:gdLst/>
            <a:ahLst/>
            <a:cxnLst/>
            <a:rect l="l" t="t" r="r" b="b"/>
            <a:pathLst>
              <a:path w="1259204">
                <a:moveTo>
                  <a:pt x="0" y="0"/>
                </a:moveTo>
                <a:lnTo>
                  <a:pt x="1258824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2083" y="178307"/>
            <a:ext cx="1557655" cy="211596"/>
          </a:xfrm>
          <a:prstGeom prst="rect">
            <a:avLst/>
          </a:prstGeom>
          <a:ln w="15239">
            <a:solidFill>
              <a:srgbClr val="FF66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lang="it-IT" sz="1100" b="1" dirty="0">
                <a:solidFill>
                  <a:srgbClr val="001F5F"/>
                </a:solidFill>
                <a:latin typeface="Calibri"/>
                <a:cs typeface="Calibri"/>
              </a:rPr>
              <a:t>FAQ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819911"/>
            <a:ext cx="544195" cy="975360"/>
          </a:xfrm>
          <a:custGeom>
            <a:avLst/>
            <a:gdLst/>
            <a:ahLst/>
            <a:cxnLst/>
            <a:rect l="l" t="t" r="r" b="b"/>
            <a:pathLst>
              <a:path w="544195" h="975360">
                <a:moveTo>
                  <a:pt x="0" y="0"/>
                </a:moveTo>
                <a:lnTo>
                  <a:pt x="0" y="975360"/>
                </a:lnTo>
                <a:lnTo>
                  <a:pt x="544068" y="487679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58334" y="386024"/>
            <a:ext cx="148526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79345" algn="l"/>
                <a:tab pos="4662805" algn="l"/>
              </a:tabLst>
            </a:pPr>
            <a:r>
              <a:rPr lang="it-IT" sz="1200" b="1" spc="-10" dirty="0">
                <a:solidFill>
                  <a:srgbClr val="001F5F"/>
                </a:solidFill>
                <a:latin typeface="Calibri"/>
                <a:cs typeface="Calibri"/>
              </a:rPr>
              <a:t>FAQ</a:t>
            </a:r>
            <a:r>
              <a:rPr sz="1200" b="1" spc="-15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 flipV="1">
            <a:off x="672082" y="4687822"/>
            <a:ext cx="4774313" cy="45719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99247" y="4504944"/>
            <a:ext cx="334010" cy="341630"/>
          </a:xfrm>
          <a:custGeom>
            <a:avLst/>
            <a:gdLst/>
            <a:ahLst/>
            <a:cxnLst/>
            <a:rect l="l" t="t" r="r" b="b"/>
            <a:pathLst>
              <a:path w="334009" h="341629">
                <a:moveTo>
                  <a:pt x="166877" y="0"/>
                </a:moveTo>
                <a:lnTo>
                  <a:pt x="122502" y="6096"/>
                </a:lnTo>
                <a:lnTo>
                  <a:pt x="82634" y="23303"/>
                </a:lnTo>
                <a:lnTo>
                  <a:pt x="48863" y="49991"/>
                </a:lnTo>
                <a:lnTo>
                  <a:pt x="22775" y="84536"/>
                </a:lnTo>
                <a:lnTo>
                  <a:pt x="5958" y="125311"/>
                </a:lnTo>
                <a:lnTo>
                  <a:pt x="0" y="170687"/>
                </a:lnTo>
                <a:lnTo>
                  <a:pt x="5958" y="216064"/>
                </a:lnTo>
                <a:lnTo>
                  <a:pt x="22775" y="256839"/>
                </a:lnTo>
                <a:lnTo>
                  <a:pt x="48863" y="291384"/>
                </a:lnTo>
                <a:lnTo>
                  <a:pt x="82634" y="318072"/>
                </a:lnTo>
                <a:lnTo>
                  <a:pt x="122502" y="335279"/>
                </a:lnTo>
                <a:lnTo>
                  <a:pt x="166877" y="341375"/>
                </a:lnTo>
                <a:lnTo>
                  <a:pt x="211253" y="335279"/>
                </a:lnTo>
                <a:lnTo>
                  <a:pt x="251121" y="318072"/>
                </a:lnTo>
                <a:lnTo>
                  <a:pt x="284892" y="291384"/>
                </a:lnTo>
                <a:lnTo>
                  <a:pt x="310980" y="256839"/>
                </a:lnTo>
                <a:lnTo>
                  <a:pt x="327797" y="216064"/>
                </a:lnTo>
                <a:lnTo>
                  <a:pt x="333755" y="170687"/>
                </a:lnTo>
                <a:lnTo>
                  <a:pt x="327797" y="125311"/>
                </a:lnTo>
                <a:lnTo>
                  <a:pt x="310980" y="84536"/>
                </a:lnTo>
                <a:lnTo>
                  <a:pt x="284892" y="49991"/>
                </a:lnTo>
                <a:lnTo>
                  <a:pt x="251121" y="23303"/>
                </a:lnTo>
                <a:lnTo>
                  <a:pt x="211253" y="6096"/>
                </a:lnTo>
                <a:lnTo>
                  <a:pt x="1668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99247" y="4504944"/>
            <a:ext cx="334010" cy="341630"/>
          </a:xfrm>
          <a:custGeom>
            <a:avLst/>
            <a:gdLst/>
            <a:ahLst/>
            <a:cxnLst/>
            <a:rect l="l" t="t" r="r" b="b"/>
            <a:pathLst>
              <a:path w="334009" h="341629">
                <a:moveTo>
                  <a:pt x="0" y="170687"/>
                </a:moveTo>
                <a:lnTo>
                  <a:pt x="5958" y="125311"/>
                </a:lnTo>
                <a:lnTo>
                  <a:pt x="22775" y="84536"/>
                </a:lnTo>
                <a:lnTo>
                  <a:pt x="48863" y="49991"/>
                </a:lnTo>
                <a:lnTo>
                  <a:pt x="82634" y="23303"/>
                </a:lnTo>
                <a:lnTo>
                  <a:pt x="122502" y="6096"/>
                </a:lnTo>
                <a:lnTo>
                  <a:pt x="166877" y="0"/>
                </a:lnTo>
                <a:lnTo>
                  <a:pt x="211253" y="6096"/>
                </a:lnTo>
                <a:lnTo>
                  <a:pt x="251121" y="23303"/>
                </a:lnTo>
                <a:lnTo>
                  <a:pt x="284892" y="49991"/>
                </a:lnTo>
                <a:lnTo>
                  <a:pt x="310980" y="84536"/>
                </a:lnTo>
                <a:lnTo>
                  <a:pt x="327797" y="125311"/>
                </a:lnTo>
                <a:lnTo>
                  <a:pt x="333755" y="170687"/>
                </a:lnTo>
                <a:lnTo>
                  <a:pt x="327797" y="216064"/>
                </a:lnTo>
                <a:lnTo>
                  <a:pt x="310980" y="256839"/>
                </a:lnTo>
                <a:lnTo>
                  <a:pt x="284892" y="291384"/>
                </a:lnTo>
                <a:lnTo>
                  <a:pt x="251121" y="318072"/>
                </a:lnTo>
                <a:lnTo>
                  <a:pt x="211253" y="335279"/>
                </a:lnTo>
                <a:lnTo>
                  <a:pt x="166877" y="341375"/>
                </a:lnTo>
                <a:lnTo>
                  <a:pt x="122502" y="335279"/>
                </a:lnTo>
                <a:lnTo>
                  <a:pt x="82634" y="318072"/>
                </a:lnTo>
                <a:lnTo>
                  <a:pt x="48863" y="291384"/>
                </a:lnTo>
                <a:lnTo>
                  <a:pt x="22775" y="256839"/>
                </a:lnTo>
                <a:lnTo>
                  <a:pt x="5958" y="216064"/>
                </a:lnTo>
                <a:lnTo>
                  <a:pt x="0" y="17068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43000" y="1428750"/>
            <a:ext cx="1164590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1350" spc="-5" dirty="0">
                <a:solidFill>
                  <a:srgbClr val="E85F07"/>
                </a:solidFill>
                <a:latin typeface="Calibri"/>
                <a:cs typeface="Calibri"/>
              </a:rPr>
              <a:t>VARIE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736B8FA-833F-6E4B-87C7-B4D5CA5D16F7}"/>
              </a:ext>
            </a:extLst>
          </p:cNvPr>
          <p:cNvSpPr txBox="1"/>
          <p:nvPr/>
        </p:nvSpPr>
        <p:spPr>
          <a:xfrm>
            <a:off x="1981200" y="1047274"/>
            <a:ext cx="604096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dirty="0"/>
              <a:t>Si </a:t>
            </a:r>
            <a:r>
              <a:rPr lang="it-IT" sz="1400" b="1" dirty="0" err="1"/>
              <a:t>puo</a:t>
            </a:r>
            <a:r>
              <a:rPr lang="it-IT" sz="1400" b="1" dirty="0"/>
              <a:t>̀ quotare una </a:t>
            </a:r>
            <a:r>
              <a:rPr lang="it-IT" sz="1400" b="1" dirty="0" err="1"/>
              <a:t>societa</a:t>
            </a:r>
            <a:r>
              <a:rPr lang="it-IT" sz="1400" b="1" dirty="0"/>
              <a:t>̀ detenuta da una famiglia?</a:t>
            </a:r>
            <a:endParaRPr lang="it-IT" altLang="it-IT" sz="1400" dirty="0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+mj-lt"/>
              </a:rPr>
              <a:t>Sì, nella maggior parte dei casi le </a:t>
            </a:r>
            <a:r>
              <a:rPr lang="it-IT" altLang="it-IT" sz="1200" dirty="0" err="1">
                <a:latin typeface="+mj-lt"/>
              </a:rPr>
              <a:t>societa</a:t>
            </a:r>
            <a:r>
              <a:rPr lang="it-IT" altLang="it-IT" sz="1200" dirty="0">
                <a:latin typeface="+mj-lt"/>
              </a:rPr>
              <a:t>̀ AIM sono detenute da famiglie di imprenditori. Il controllo familiare è l’elemento distintivo che costituisce il tessuto imprenditoriale italiano.</a:t>
            </a:r>
            <a:br>
              <a:rPr lang="it-IT" altLang="it-IT" sz="1200" dirty="0">
                <a:latin typeface="+mj-lt"/>
              </a:rPr>
            </a:br>
            <a:endParaRPr lang="it-IT" altLang="it-IT" sz="1200" dirty="0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 dirty="0"/>
              <a:t>Si perde il controllo della propria </a:t>
            </a:r>
            <a:r>
              <a:rPr lang="it-IT" altLang="it-IT" sz="1400" b="1" dirty="0" err="1"/>
              <a:t>societa</a:t>
            </a:r>
            <a:r>
              <a:rPr lang="it-IT" altLang="it-IT" sz="1400" b="1" dirty="0"/>
              <a:t>̀ con la quotazione?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100" dirty="0">
                <a:latin typeface="+mj-lt"/>
              </a:rPr>
              <a:t>No, per quotarsi su AIM Italia è richiesta una quota limitata di flottante (10%).</a:t>
            </a:r>
            <a:br>
              <a:rPr lang="it-IT" altLang="it-IT" sz="1100" dirty="0">
                <a:latin typeface="+mj-lt"/>
              </a:rPr>
            </a:br>
            <a:r>
              <a:rPr lang="it-IT" altLang="it-IT" sz="1100" dirty="0">
                <a:latin typeface="+mj-lt"/>
              </a:rPr>
              <a:t>La famiglia continua a detenere il controllo della </a:t>
            </a:r>
            <a:r>
              <a:rPr lang="it-IT" altLang="it-IT" sz="1100" dirty="0" err="1">
                <a:latin typeface="+mj-lt"/>
              </a:rPr>
              <a:t>societa</a:t>
            </a:r>
            <a:r>
              <a:rPr lang="it-IT" altLang="it-IT" sz="1100" dirty="0">
                <a:latin typeface="+mj-lt"/>
              </a:rPr>
              <a:t>̀ nella maggior parte dei casi il flottante medio in IPO è pari al 23%.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100" dirty="0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 dirty="0"/>
              <a:t>Si </a:t>
            </a:r>
            <a:r>
              <a:rPr lang="it-IT" altLang="it-IT" sz="1400" b="1" dirty="0" err="1"/>
              <a:t>puo</a:t>
            </a:r>
            <a:r>
              <a:rPr lang="it-IT" altLang="it-IT" sz="1400" b="1" dirty="0"/>
              <a:t>̀ gestire la propria </a:t>
            </a:r>
            <a:r>
              <a:rPr lang="it-IT" altLang="it-IT" sz="1400" b="1" dirty="0" err="1"/>
              <a:t>societa</a:t>
            </a:r>
            <a:r>
              <a:rPr lang="it-IT" altLang="it-IT" sz="1400" b="1" dirty="0"/>
              <a:t>̀ senza essere influenzati da terzi una volta quotati?                                                                             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+mj-lt"/>
              </a:rPr>
              <a:t>Sì, gli azionisti di maggioranza definiscono la strategia, </a:t>
            </a:r>
            <a:r>
              <a:rPr lang="it-IT" altLang="it-IT" sz="1200" i="1" dirty="0">
                <a:latin typeface="+mj-lt"/>
              </a:rPr>
              <a:t>ma occorre informare il mercato tempestivamente delle scelte che possono influenzare il titolo.</a:t>
            </a:r>
            <a:br>
              <a:rPr lang="it-IT" altLang="it-IT" sz="1200" i="1" dirty="0">
                <a:latin typeface="+mj-lt"/>
              </a:rPr>
            </a:br>
            <a:r>
              <a:rPr lang="it-IT" altLang="it-IT" sz="1200" dirty="0">
                <a:latin typeface="+mj-lt"/>
              </a:rPr>
              <a:t>Gli investitori specializzati nell’investimento in PMI detengono generalmente piccole quote e adottano orizzonti di investimento di medio/lungo periodo. </a:t>
            </a:r>
          </a:p>
          <a:p>
            <a:endParaRPr lang="it-IT" dirty="0"/>
          </a:p>
        </p:txBody>
      </p:sp>
      <p:pic>
        <p:nvPicPr>
          <p:cNvPr id="1034" name="Picture 10" descr="page11image19860864">
            <a:extLst>
              <a:ext uri="{FF2B5EF4-FFF2-40B4-BE49-F238E27FC236}">
                <a16:creationId xmlns:a16="http://schemas.microsoft.com/office/drawing/2014/main" id="{17CF0CE7-F9BD-2046-988D-1541D6649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11163"/>
            <a:ext cx="6121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bject 3">
            <a:extLst>
              <a:ext uri="{FF2B5EF4-FFF2-40B4-BE49-F238E27FC236}">
                <a16:creationId xmlns:a16="http://schemas.microsoft.com/office/drawing/2014/main" id="{33CF2492-743C-5541-98EA-AF32D15EE9A3}"/>
              </a:ext>
            </a:extLst>
          </p:cNvPr>
          <p:cNvSpPr/>
          <p:nvPr/>
        </p:nvSpPr>
        <p:spPr>
          <a:xfrm>
            <a:off x="5446395" y="514350"/>
            <a:ext cx="1259205" cy="0"/>
          </a:xfrm>
          <a:custGeom>
            <a:avLst/>
            <a:gdLst/>
            <a:ahLst/>
            <a:cxnLst/>
            <a:rect l="l" t="t" r="r" b="b"/>
            <a:pathLst>
              <a:path w="1259204">
                <a:moveTo>
                  <a:pt x="0" y="0"/>
                </a:moveTo>
                <a:lnTo>
                  <a:pt x="1258824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DC71F856-3341-FE4C-ADF6-A1558DBE29B4}"/>
              </a:ext>
            </a:extLst>
          </p:cNvPr>
          <p:cNvSpPr/>
          <p:nvPr/>
        </p:nvSpPr>
        <p:spPr>
          <a:xfrm>
            <a:off x="5446395" y="4732337"/>
            <a:ext cx="2586862" cy="65180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6C70C332-24ED-9E40-974F-AAB20A016837}"/>
              </a:ext>
            </a:extLst>
          </p:cNvPr>
          <p:cNvPicPr/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0" y="1755648"/>
            <a:ext cx="9143239" cy="1709193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-761" y="-9904"/>
            <a:ext cx="9144000" cy="1800225"/>
          </a:xfrm>
          <a:custGeom>
            <a:avLst/>
            <a:gdLst/>
            <a:ahLst/>
            <a:cxnLst/>
            <a:rect l="l" t="t" r="r" b="b"/>
            <a:pathLst>
              <a:path w="9144000" h="1800225">
                <a:moveTo>
                  <a:pt x="0" y="1799844"/>
                </a:moveTo>
                <a:lnTo>
                  <a:pt x="9144000" y="1799844"/>
                </a:lnTo>
                <a:lnTo>
                  <a:pt x="9144000" y="0"/>
                </a:lnTo>
                <a:lnTo>
                  <a:pt x="0" y="0"/>
                </a:lnTo>
                <a:lnTo>
                  <a:pt x="0" y="17998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308603"/>
            <a:ext cx="9144000" cy="1835150"/>
          </a:xfrm>
          <a:custGeom>
            <a:avLst/>
            <a:gdLst/>
            <a:ahLst/>
            <a:cxnLst/>
            <a:rect l="l" t="t" r="r" b="b"/>
            <a:pathLst>
              <a:path w="9144000" h="1835150">
                <a:moveTo>
                  <a:pt x="0" y="1834895"/>
                </a:moveTo>
                <a:lnTo>
                  <a:pt x="9144000" y="1834895"/>
                </a:lnTo>
                <a:lnTo>
                  <a:pt x="9144000" y="0"/>
                </a:lnTo>
                <a:lnTo>
                  <a:pt x="0" y="0"/>
                </a:lnTo>
                <a:lnTo>
                  <a:pt x="0" y="18348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4800" y="3715918"/>
            <a:ext cx="8610600" cy="889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 marR="387985" algn="ctr">
              <a:lnSpc>
                <a:spcPct val="155800"/>
              </a:lnSpc>
              <a:spcBef>
                <a:spcPts val="100"/>
              </a:spcBef>
            </a:pPr>
            <a:r>
              <a:rPr lang="it-IT" sz="1200" b="1" spc="-5" dirty="0">
                <a:solidFill>
                  <a:srgbClr val="FFFFFF"/>
                </a:solidFill>
                <a:latin typeface="Arial"/>
                <a:cs typeface="Arial"/>
              </a:rPr>
              <a:t>LAW &amp; FINANCE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Studio </a:t>
            </a:r>
            <a:r>
              <a:rPr sz="1200" b="1" dirty="0" err="1">
                <a:solidFill>
                  <a:srgbClr val="FFFFFF"/>
                </a:solidFill>
                <a:latin typeface="Arial"/>
                <a:cs typeface="Arial"/>
              </a:rPr>
              <a:t>Legale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t-IT" sz="1200" b="1" spc="-10" dirty="0">
                <a:solidFill>
                  <a:srgbClr val="FFFFFF"/>
                </a:solidFill>
                <a:latin typeface="Arial"/>
                <a:cs typeface="Arial"/>
              </a:rPr>
              <a:t>Economico Finanziario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it-IT" sz="1200" b="1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52425" marR="387985" algn="ctr">
              <a:lnSpc>
                <a:spcPct val="155800"/>
              </a:lnSpc>
              <a:spcBef>
                <a:spcPts val="100"/>
              </a:spcBef>
            </a:pPr>
            <a:r>
              <a:rPr lang="it-IT" sz="1200" spc="-10" dirty="0" err="1">
                <a:solidFill>
                  <a:srgbClr val="FFFFFF"/>
                </a:solidFill>
                <a:latin typeface="Arial"/>
                <a:cs typeface="Arial"/>
              </a:rPr>
              <a:t>P.Le</a:t>
            </a:r>
            <a:r>
              <a:rPr lang="it-IT"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t-IT" sz="1200" spc="-10" dirty="0" err="1">
                <a:solidFill>
                  <a:srgbClr val="FFFFFF"/>
                </a:solidFill>
                <a:latin typeface="Arial"/>
                <a:cs typeface="Arial"/>
              </a:rPr>
              <a:t>Biancamano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it-IT" sz="1200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Milan</a:t>
            </a:r>
            <a:r>
              <a:rPr lang="it-IT" sz="12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tel: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+39 02</a:t>
            </a:r>
            <a:r>
              <a:rPr lang="it-IT" sz="1200" spc="-5" dirty="0">
                <a:solidFill>
                  <a:srgbClr val="FFFFFF"/>
                </a:solidFill>
                <a:latin typeface="Arial"/>
                <a:cs typeface="Arial"/>
              </a:rPr>
              <a:t> 6203203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t-IT" sz="1200" spc="-5" dirty="0">
                <a:solidFill>
                  <a:srgbClr val="FFFFFF"/>
                </a:solidFill>
                <a:latin typeface="Arial"/>
                <a:cs typeface="Arial"/>
              </a:rPr>
              <a:t> -----  Centro Direzionale Isola F11  Napoli  +39 081 19134265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email: </a:t>
            </a:r>
            <a:r>
              <a:rPr lang="it-IT" sz="1200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info@lawefinance.com</a:t>
            </a:r>
            <a:r>
              <a:rPr lang="it-IT"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1" y="3313176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9144">
            <a:solidFill>
              <a:srgbClr val="E85F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1" y="1795272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9143238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E85F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magine2">
            <a:extLst>
              <a:ext uri="{FF2B5EF4-FFF2-40B4-BE49-F238E27FC236}">
                <a16:creationId xmlns:a16="http://schemas.microsoft.com/office/drawing/2014/main" id="{4B5F7A37-8957-EB40-B866-23C19A0ECF5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19457"/>
            <a:ext cx="1819910" cy="5120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riangolo 11">
            <a:extLst>
              <a:ext uri="{FF2B5EF4-FFF2-40B4-BE49-F238E27FC236}">
                <a16:creationId xmlns:a16="http://schemas.microsoft.com/office/drawing/2014/main" id="{837B5734-45ED-9346-AB37-4C45A38B2681}"/>
              </a:ext>
            </a:extLst>
          </p:cNvPr>
          <p:cNvSpPr/>
          <p:nvPr/>
        </p:nvSpPr>
        <p:spPr>
          <a:xfrm rot="5400000">
            <a:off x="335495" y="211340"/>
            <a:ext cx="3977203" cy="4648203"/>
          </a:xfrm>
          <a:prstGeom prst="triangle">
            <a:avLst>
              <a:gd name="adj" fmla="val 49802"/>
            </a:avLst>
          </a:prstGeom>
          <a:solidFill>
            <a:srgbClr val="FFC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755576" y="4705349"/>
            <a:ext cx="4672404" cy="45719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99247" y="4504944"/>
            <a:ext cx="334010" cy="341630"/>
          </a:xfrm>
          <a:custGeom>
            <a:avLst/>
            <a:gdLst/>
            <a:ahLst/>
            <a:cxnLst/>
            <a:rect l="l" t="t" r="r" b="b"/>
            <a:pathLst>
              <a:path w="334009" h="341629">
                <a:moveTo>
                  <a:pt x="166877" y="0"/>
                </a:moveTo>
                <a:lnTo>
                  <a:pt x="122502" y="6096"/>
                </a:lnTo>
                <a:lnTo>
                  <a:pt x="82634" y="23303"/>
                </a:lnTo>
                <a:lnTo>
                  <a:pt x="48863" y="49991"/>
                </a:lnTo>
                <a:lnTo>
                  <a:pt x="22775" y="84536"/>
                </a:lnTo>
                <a:lnTo>
                  <a:pt x="5958" y="125311"/>
                </a:lnTo>
                <a:lnTo>
                  <a:pt x="0" y="170687"/>
                </a:lnTo>
                <a:lnTo>
                  <a:pt x="5958" y="216064"/>
                </a:lnTo>
                <a:lnTo>
                  <a:pt x="22775" y="256839"/>
                </a:lnTo>
                <a:lnTo>
                  <a:pt x="48863" y="291384"/>
                </a:lnTo>
                <a:lnTo>
                  <a:pt x="82634" y="318072"/>
                </a:lnTo>
                <a:lnTo>
                  <a:pt x="122502" y="335279"/>
                </a:lnTo>
                <a:lnTo>
                  <a:pt x="166877" y="341375"/>
                </a:lnTo>
                <a:lnTo>
                  <a:pt x="211253" y="335279"/>
                </a:lnTo>
                <a:lnTo>
                  <a:pt x="251121" y="318072"/>
                </a:lnTo>
                <a:lnTo>
                  <a:pt x="284892" y="291384"/>
                </a:lnTo>
                <a:lnTo>
                  <a:pt x="310980" y="256839"/>
                </a:lnTo>
                <a:lnTo>
                  <a:pt x="327797" y="216064"/>
                </a:lnTo>
                <a:lnTo>
                  <a:pt x="333755" y="170687"/>
                </a:lnTo>
                <a:lnTo>
                  <a:pt x="327797" y="125311"/>
                </a:lnTo>
                <a:lnTo>
                  <a:pt x="310980" y="84536"/>
                </a:lnTo>
                <a:lnTo>
                  <a:pt x="284892" y="49991"/>
                </a:lnTo>
                <a:lnTo>
                  <a:pt x="251121" y="23303"/>
                </a:lnTo>
                <a:lnTo>
                  <a:pt x="211253" y="6096"/>
                </a:lnTo>
                <a:lnTo>
                  <a:pt x="1668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247" y="4504944"/>
            <a:ext cx="334010" cy="341630"/>
          </a:xfrm>
          <a:custGeom>
            <a:avLst/>
            <a:gdLst/>
            <a:ahLst/>
            <a:cxnLst/>
            <a:rect l="l" t="t" r="r" b="b"/>
            <a:pathLst>
              <a:path w="334009" h="341629">
                <a:moveTo>
                  <a:pt x="0" y="170687"/>
                </a:moveTo>
                <a:lnTo>
                  <a:pt x="5958" y="125311"/>
                </a:lnTo>
                <a:lnTo>
                  <a:pt x="22775" y="84536"/>
                </a:lnTo>
                <a:lnTo>
                  <a:pt x="48863" y="49991"/>
                </a:lnTo>
                <a:lnTo>
                  <a:pt x="82634" y="23303"/>
                </a:lnTo>
                <a:lnTo>
                  <a:pt x="122502" y="6096"/>
                </a:lnTo>
                <a:lnTo>
                  <a:pt x="166877" y="0"/>
                </a:lnTo>
                <a:lnTo>
                  <a:pt x="211253" y="6096"/>
                </a:lnTo>
                <a:lnTo>
                  <a:pt x="251121" y="23303"/>
                </a:lnTo>
                <a:lnTo>
                  <a:pt x="284892" y="49991"/>
                </a:lnTo>
                <a:lnTo>
                  <a:pt x="310980" y="84536"/>
                </a:lnTo>
                <a:lnTo>
                  <a:pt x="327797" y="125311"/>
                </a:lnTo>
                <a:lnTo>
                  <a:pt x="333755" y="170687"/>
                </a:lnTo>
                <a:lnTo>
                  <a:pt x="327797" y="216064"/>
                </a:lnTo>
                <a:lnTo>
                  <a:pt x="310980" y="256839"/>
                </a:lnTo>
                <a:lnTo>
                  <a:pt x="284892" y="291384"/>
                </a:lnTo>
                <a:lnTo>
                  <a:pt x="251121" y="318072"/>
                </a:lnTo>
                <a:lnTo>
                  <a:pt x="211253" y="335279"/>
                </a:lnTo>
                <a:lnTo>
                  <a:pt x="166877" y="341375"/>
                </a:lnTo>
                <a:lnTo>
                  <a:pt x="122502" y="335279"/>
                </a:lnTo>
                <a:lnTo>
                  <a:pt x="82634" y="318072"/>
                </a:lnTo>
                <a:lnTo>
                  <a:pt x="48863" y="291384"/>
                </a:lnTo>
                <a:lnTo>
                  <a:pt x="22775" y="256839"/>
                </a:lnTo>
                <a:lnTo>
                  <a:pt x="5958" y="216064"/>
                </a:lnTo>
                <a:lnTo>
                  <a:pt x="0" y="17068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4CBC12F-6B71-6140-833E-66AED73D126B}"/>
              </a:ext>
            </a:extLst>
          </p:cNvPr>
          <p:cNvSpPr txBox="1"/>
          <p:nvPr/>
        </p:nvSpPr>
        <p:spPr>
          <a:xfrm>
            <a:off x="2572773" y="526018"/>
            <a:ext cx="4894827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PERCHE’ QUOTARSI</a:t>
            </a:r>
            <a:endParaRPr 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AD2FB60-269E-E646-8670-DFFD8E53EAE6}"/>
              </a:ext>
            </a:extLst>
          </p:cNvPr>
          <p:cNvSpPr/>
          <p:nvPr/>
        </p:nvSpPr>
        <p:spPr>
          <a:xfrm>
            <a:off x="457200" y="895350"/>
            <a:ext cx="845820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latin typeface="Calibri" panose="020F0502020204030204" pitchFamily="34" charset="0"/>
              </a:rPr>
              <a:t>FINANZIARE LA CRESCITA</a:t>
            </a:r>
          </a:p>
          <a:p>
            <a:pPr marL="171450" indent="-171450">
              <a:buFontTx/>
              <a:buChar char="-"/>
            </a:pPr>
            <a:r>
              <a:rPr lang="it-IT" sz="1200" dirty="0">
                <a:latin typeface="Calibri" panose="020F0502020204030204" pitchFamily="34" charset="0"/>
              </a:rPr>
              <a:t>Aumentare la capacità produttiva </a:t>
            </a:r>
          </a:p>
          <a:p>
            <a:pPr marL="171450" indent="-171450">
              <a:buFontTx/>
              <a:buChar char="-"/>
            </a:pPr>
            <a:r>
              <a:rPr lang="it-IT" sz="1200" dirty="0">
                <a:latin typeface="Calibri" panose="020F0502020204030204" pitchFamily="34" charset="0"/>
              </a:rPr>
              <a:t>Potenziare la rete commerciale</a:t>
            </a:r>
          </a:p>
          <a:p>
            <a:pPr marL="171450" indent="-171450">
              <a:buFontTx/>
              <a:buChar char="-"/>
            </a:pPr>
            <a:r>
              <a:rPr lang="it-IT" sz="1200" dirty="0">
                <a:latin typeface="Calibri" panose="020F0502020204030204" pitchFamily="34" charset="0"/>
              </a:rPr>
              <a:t>Finanziare nuovi canali commerciali</a:t>
            </a:r>
            <a:endParaRPr lang="it-IT" sz="1200" dirty="0">
              <a:latin typeface="OpenSymbol"/>
            </a:endParaRPr>
          </a:p>
          <a:p>
            <a:endParaRPr lang="it-IT" sz="600" dirty="0">
              <a:latin typeface="OpenSymbol"/>
            </a:endParaRPr>
          </a:p>
          <a:p>
            <a:r>
              <a:rPr lang="it-IT" sz="1200" dirty="0">
                <a:latin typeface="Calibri" panose="020F0502020204030204" pitchFamily="34" charset="0"/>
              </a:rPr>
              <a:t>FINANZIARE LE ACQUISIZIONI</a:t>
            </a:r>
          </a:p>
          <a:p>
            <a:pPr marL="285750" indent="-285750"/>
            <a:r>
              <a:rPr lang="it-IT" sz="1200" dirty="0">
                <a:latin typeface="Calibri" panose="020F0502020204030204" pitchFamily="34" charset="0"/>
              </a:rPr>
              <a:t>-    Favorendo le integrazioni verticali (aumentare il controllo dell’intera filiera produttiva)</a:t>
            </a:r>
          </a:p>
          <a:p>
            <a:pPr marL="285750" indent="-285750"/>
            <a:r>
              <a:rPr lang="it-IT" sz="1200" dirty="0">
                <a:latin typeface="Calibri" panose="020F0502020204030204" pitchFamily="34" charset="0"/>
              </a:rPr>
              <a:t>-    Favorendo le integrazioni orizzontali (condividendo canali commerciali, reti commerciali, canali di ingresso in Paesi esteri)</a:t>
            </a:r>
          </a:p>
          <a:p>
            <a:pPr marL="285750" indent="-285750"/>
            <a:r>
              <a:rPr lang="it-IT" sz="1200" dirty="0">
                <a:latin typeface="Calibri" panose="020F0502020204030204" pitchFamily="34" charset="0"/>
              </a:rPr>
              <a:t>-    Favorendo la diversificazione</a:t>
            </a:r>
          </a:p>
          <a:p>
            <a:endParaRPr lang="it-IT" sz="600" dirty="0">
              <a:latin typeface="Calibri" panose="020F0502020204030204" pitchFamily="34" charset="0"/>
            </a:endParaRPr>
          </a:p>
          <a:p>
            <a:r>
              <a:rPr lang="it-IT" sz="1200" dirty="0">
                <a:latin typeface="Calibri" panose="020F0502020204030204" pitchFamily="34" charset="0"/>
              </a:rPr>
              <a:t>AMPLIARE L’AZIONARIATO</a:t>
            </a:r>
          </a:p>
          <a:p>
            <a:pPr marL="285750" indent="-285750"/>
            <a:r>
              <a:rPr lang="it-IT" sz="1200" dirty="0">
                <a:latin typeface="Calibri" panose="020F0502020204030204" pitchFamily="34" charset="0"/>
              </a:rPr>
              <a:t>-    Coinvolgendo il management</a:t>
            </a:r>
          </a:p>
          <a:p>
            <a:pPr marL="285750" indent="-285750"/>
            <a:r>
              <a:rPr lang="it-IT" sz="1200" dirty="0">
                <a:latin typeface="Calibri" panose="020F0502020204030204" pitchFamily="34" charset="0"/>
              </a:rPr>
              <a:t>-    Attivando piani di incentivazione per management e dipendenti</a:t>
            </a:r>
          </a:p>
          <a:p>
            <a:pPr marL="285750" indent="-285750"/>
            <a:r>
              <a:rPr lang="it-IT" sz="1200" dirty="0">
                <a:latin typeface="Calibri" panose="020F0502020204030204" pitchFamily="34" charset="0"/>
              </a:rPr>
              <a:t>-    Coinvolgendo investitori istituzionali e/o strategici per lo sviluppo</a:t>
            </a:r>
          </a:p>
          <a:p>
            <a:endParaRPr lang="it-IT" sz="600" dirty="0">
              <a:latin typeface="OpenSymbol"/>
            </a:endParaRPr>
          </a:p>
          <a:p>
            <a:r>
              <a:rPr lang="it-IT" sz="1200" dirty="0"/>
              <a:t>LIQUIDARE L’INVESTIMENTO</a:t>
            </a:r>
          </a:p>
          <a:p>
            <a:r>
              <a:rPr lang="it-IT" sz="1200" dirty="0">
                <a:latin typeface="Calibri" panose="020F0502020204030204" pitchFamily="34" charset="0"/>
              </a:rPr>
              <a:t>-    Consentendo ai soci di liquidare, in tutto o in parte, la loro partecipazione (</a:t>
            </a:r>
            <a:r>
              <a:rPr lang="it-IT" sz="1200" i="1" dirty="0">
                <a:latin typeface="Calibri" panose="020F0502020204030204" pitchFamily="34" charset="0"/>
              </a:rPr>
              <a:t>exit </a:t>
            </a:r>
            <a:r>
              <a:rPr lang="it-IT" sz="1200" i="1" dirty="0" err="1">
                <a:latin typeface="Calibri" panose="020F0502020204030204" pitchFamily="34" charset="0"/>
              </a:rPr>
              <a:t>strategy</a:t>
            </a:r>
            <a:r>
              <a:rPr lang="it-IT" sz="1200" dirty="0">
                <a:latin typeface="Calibri" panose="020F0502020204030204" pitchFamily="34" charset="0"/>
              </a:rPr>
              <a:t>)</a:t>
            </a:r>
            <a:r>
              <a:rPr lang="it-IT" sz="1200" dirty="0">
                <a:latin typeface="OpenSymbol"/>
              </a:rPr>
              <a:t> </a:t>
            </a:r>
            <a:r>
              <a:rPr lang="it-IT" sz="1200" dirty="0">
                <a:latin typeface="Calibri" panose="020F0502020204030204" pitchFamily="34" charset="0"/>
              </a:rPr>
              <a:t>agevolando il passaggio generazionale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600" dirty="0">
              <a:latin typeface="OpenSymbol"/>
            </a:endParaRPr>
          </a:p>
          <a:p>
            <a:r>
              <a:rPr lang="it-IT" sz="1200" dirty="0">
                <a:latin typeface="Calibri" panose="020F0502020204030204" pitchFamily="34" charset="0"/>
              </a:rPr>
              <a:t>AUMENTARE LO STANDING E LA VISIBILITÀ DELL'IMPRESA</a:t>
            </a:r>
          </a:p>
          <a:p>
            <a:pPr marL="171450" indent="-171450">
              <a:buFontTx/>
              <a:buChar char="-"/>
            </a:pPr>
            <a:r>
              <a:rPr lang="it-IT" sz="1200" dirty="0">
                <a:latin typeface="Calibri" panose="020F0502020204030204" pitchFamily="34" charset="0"/>
              </a:rPr>
              <a:t>Ampliando la rete di relazioni aziendali e attraendo risorse qualificate</a:t>
            </a:r>
            <a:endParaRPr lang="it-IT" sz="1200" dirty="0">
              <a:latin typeface="OpenSymbol"/>
            </a:endParaRPr>
          </a:p>
          <a:p>
            <a:pPr marL="171450" indent="-171450">
              <a:buFontTx/>
              <a:buChar char="-"/>
            </a:pPr>
            <a:r>
              <a:rPr lang="it-IT" sz="1200" dirty="0">
                <a:latin typeface="Calibri" panose="020F0502020204030204" pitchFamily="34" charset="0"/>
              </a:rPr>
              <a:t>Migliorando la forza contrattuale aziendale nelle negoziazioni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endParaRPr lang="it-IT" sz="1300" dirty="0">
              <a:latin typeface="OpenSymbo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16BF81AD-BED0-CD4F-BB4F-C1AA9ACD493E}"/>
              </a:ext>
            </a:extLst>
          </p:cNvPr>
          <p:cNvSpPr txBox="1"/>
          <p:nvPr/>
        </p:nvSpPr>
        <p:spPr>
          <a:xfrm>
            <a:off x="3581400" y="209550"/>
            <a:ext cx="46761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79345" algn="l"/>
                <a:tab pos="4662805" algn="l"/>
              </a:tabLst>
            </a:pPr>
            <a:r>
              <a:rPr lang="it-IT" sz="1200" spc="-10" dirty="0">
                <a:solidFill>
                  <a:srgbClr val="001F5F"/>
                </a:solidFill>
                <a:latin typeface="Calibri"/>
                <a:cs typeface="Calibri"/>
              </a:rPr>
              <a:t>LE </a:t>
            </a:r>
            <a:r>
              <a:rPr lang="it-IT" sz="1200" spc="-15" dirty="0">
                <a:solidFill>
                  <a:srgbClr val="001F5F"/>
                </a:solidFill>
                <a:latin typeface="Calibri"/>
                <a:cs typeface="Calibri"/>
              </a:rPr>
              <a:t>OPPORTUNITA’ DI UNA IPO SU AIM ITALIA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E01269D5-4DE5-DE48-B2E8-53BC218B952F}"/>
              </a:ext>
            </a:extLst>
          </p:cNvPr>
          <p:cNvSpPr/>
          <p:nvPr/>
        </p:nvSpPr>
        <p:spPr>
          <a:xfrm>
            <a:off x="1676400" y="311731"/>
            <a:ext cx="1658620" cy="202619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50B73C6E-B564-2F45-BF89-53A7C9BF8A0C}"/>
              </a:ext>
            </a:extLst>
          </p:cNvPr>
          <p:cNvSpPr/>
          <p:nvPr/>
        </p:nvSpPr>
        <p:spPr>
          <a:xfrm flipV="1">
            <a:off x="6570980" y="289064"/>
            <a:ext cx="2115820" cy="72886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B19340BA-4182-1C42-B2CF-091CE8D409D7}"/>
              </a:ext>
            </a:extLst>
          </p:cNvPr>
          <p:cNvSpPr txBox="1"/>
          <p:nvPr/>
        </p:nvSpPr>
        <p:spPr>
          <a:xfrm>
            <a:off x="672083" y="209550"/>
            <a:ext cx="1004317" cy="202620"/>
          </a:xfrm>
          <a:prstGeom prst="rect">
            <a:avLst/>
          </a:prstGeom>
          <a:ln w="15239">
            <a:solidFill>
              <a:srgbClr val="FF66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165100" marR="158115" algn="ctr">
              <a:lnSpc>
                <a:spcPct val="100000"/>
              </a:lnSpc>
              <a:spcBef>
                <a:spcPts val="140"/>
              </a:spcBef>
            </a:pPr>
            <a:r>
              <a:rPr lang="it-IT" sz="1200" b="1" spc="-20" dirty="0">
                <a:solidFill>
                  <a:srgbClr val="001F5F"/>
                </a:solidFill>
                <a:latin typeface="Calibri"/>
                <a:cs typeface="Calibri"/>
              </a:rPr>
              <a:t>OBIETTIVI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159DC374-369F-9B4C-A764-0F66B67B0393}"/>
              </a:ext>
            </a:extLst>
          </p:cNvPr>
          <p:cNvSpPr/>
          <p:nvPr/>
        </p:nvSpPr>
        <p:spPr>
          <a:xfrm>
            <a:off x="5427980" y="4705350"/>
            <a:ext cx="3030220" cy="0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olo isoscele 6">
            <a:extLst>
              <a:ext uri="{FF2B5EF4-FFF2-40B4-BE49-F238E27FC236}">
                <a16:creationId xmlns:a16="http://schemas.microsoft.com/office/drawing/2014/main" id="{519279AA-1B9B-412B-A3FB-D3128DDA4AEC}"/>
              </a:ext>
            </a:extLst>
          </p:cNvPr>
          <p:cNvSpPr/>
          <p:nvPr/>
        </p:nvSpPr>
        <p:spPr>
          <a:xfrm flipV="1">
            <a:off x="2819399" y="1402907"/>
            <a:ext cx="3200401" cy="207817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3EFD8A88-3C56-4A0F-8EAE-C4F44428EDBE}"/>
              </a:ext>
            </a:extLst>
          </p:cNvPr>
          <p:cNvSpPr txBox="1">
            <a:spLocks/>
          </p:cNvSpPr>
          <p:nvPr/>
        </p:nvSpPr>
        <p:spPr>
          <a:xfrm>
            <a:off x="117308" y="4770731"/>
            <a:ext cx="3084041" cy="33014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900" dirty="0">
                <a:solidFill>
                  <a:schemeClr val="bg1"/>
                </a:solidFill>
              </a:rPr>
              <a:t>Protezione dei dati Personali ai sensi del Reg. UE 679</a:t>
            </a:r>
            <a:endParaRPr lang="it-IT" sz="788" i="1" dirty="0">
              <a:solidFill>
                <a:schemeClr val="bg1"/>
              </a:solidFill>
            </a:endParaRPr>
          </a:p>
        </p:txBody>
      </p: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C5699CB9-BC21-054D-8384-6DD69F1F5832}"/>
              </a:ext>
            </a:extLst>
          </p:cNvPr>
          <p:cNvGrpSpPr/>
          <p:nvPr/>
        </p:nvGrpSpPr>
        <p:grpSpPr>
          <a:xfrm>
            <a:off x="1143000" y="3083890"/>
            <a:ext cx="1581780" cy="1353170"/>
            <a:chOff x="264385" y="1399544"/>
            <a:chExt cx="1566339" cy="1033810"/>
          </a:xfrm>
          <a:solidFill>
            <a:schemeClr val="bg2"/>
          </a:solidFill>
        </p:grpSpPr>
        <p:sp>
          <p:nvSpPr>
            <p:cNvPr id="42" name="Rettangolo 41">
              <a:extLst>
                <a:ext uri="{FF2B5EF4-FFF2-40B4-BE49-F238E27FC236}">
                  <a16:creationId xmlns:a16="http://schemas.microsoft.com/office/drawing/2014/main" id="{ECB585B3-237F-CF48-AB86-0A30F9C73768}"/>
                </a:ext>
              </a:extLst>
            </p:cNvPr>
            <p:cNvSpPr/>
            <p:nvPr/>
          </p:nvSpPr>
          <p:spPr>
            <a:xfrm>
              <a:off x="264385" y="1399544"/>
              <a:ext cx="1246052" cy="10338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D566ADC0-EA1A-6843-A2EA-D78F99FFFB96}"/>
                </a:ext>
              </a:extLst>
            </p:cNvPr>
            <p:cNvSpPr txBox="1"/>
            <p:nvPr/>
          </p:nvSpPr>
          <p:spPr>
            <a:xfrm>
              <a:off x="318077" y="1399544"/>
              <a:ext cx="1512647" cy="103381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4008" rIns="64008" bIns="64008" numCol="1" spcCol="1270" anchor="ctr" anchorCtr="0">
              <a:noAutofit/>
            </a:bodyPr>
            <a:lstStyle/>
            <a:p>
              <a:pPr marL="44450" lvl="0" algn="ctr" defTabSz="400050">
                <a:lnSpc>
                  <a:spcPct val="90000"/>
                </a:lnSpc>
                <a:spcBef>
                  <a:spcPts val="400"/>
                </a:spcBef>
                <a:spcAft>
                  <a:spcPct val="35000"/>
                </a:spcAft>
                <a:buNone/>
              </a:pPr>
              <a:endParaRPr lang="it-IT" sz="1100" b="1" dirty="0"/>
            </a:p>
            <a:p>
              <a:pPr marL="44450" lvl="0" algn="ctr" defTabSz="400050">
                <a:lnSpc>
                  <a:spcPct val="90000"/>
                </a:lnSpc>
                <a:spcBef>
                  <a:spcPts val="400"/>
                </a:spcBef>
                <a:buNone/>
              </a:pPr>
              <a:r>
                <a:rPr lang="it-IT" sz="1100" b="1" dirty="0">
                  <a:solidFill>
                    <a:schemeClr val="tx2"/>
                  </a:solidFill>
                </a:rPr>
                <a:t>AIM</a:t>
              </a:r>
            </a:p>
            <a:p>
              <a:pPr marL="44450" lvl="0" algn="ctr" defTabSz="400050">
                <a:lnSpc>
                  <a:spcPct val="90000"/>
                </a:lnSpc>
                <a:spcBef>
                  <a:spcPts val="400"/>
                </a:spcBef>
                <a:spcAft>
                  <a:spcPct val="35000"/>
                </a:spcAft>
                <a:buNone/>
              </a:pPr>
              <a:r>
                <a:rPr lang="it-IT" sz="1100" b="1" dirty="0"/>
                <a:t>mercato alternativo dei capitali</a:t>
              </a:r>
            </a:p>
            <a:p>
              <a:pPr marL="44450"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100" kern="1200" dirty="0"/>
                <a:t>E’ il Merca</a:t>
              </a:r>
              <a:r>
                <a:rPr lang="it-IT" sz="1100" dirty="0"/>
                <a:t>to dedicato alle piccole e medie imprese</a:t>
              </a:r>
            </a:p>
            <a:p>
              <a:pPr marL="44450" lvl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1100" kern="1200" dirty="0"/>
            </a:p>
            <a:p>
              <a:pPr marL="44450" lvl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1100" kern="1200" dirty="0"/>
            </a:p>
          </p:txBody>
        </p:sp>
      </p:grp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1F48953C-9F51-8A4A-ABFC-08E9A3D42CBA}"/>
              </a:ext>
            </a:extLst>
          </p:cNvPr>
          <p:cNvGrpSpPr/>
          <p:nvPr/>
        </p:nvGrpSpPr>
        <p:grpSpPr>
          <a:xfrm>
            <a:off x="5372281" y="1628343"/>
            <a:ext cx="2857319" cy="1278859"/>
            <a:chOff x="2170117" y="635000"/>
            <a:chExt cx="1086753" cy="724593"/>
          </a:xfrm>
          <a:solidFill>
            <a:schemeClr val="tx2"/>
          </a:solidFill>
        </p:grpSpPr>
        <p:sp>
          <p:nvSpPr>
            <p:cNvPr id="36" name="Ovale 35">
              <a:extLst>
                <a:ext uri="{FF2B5EF4-FFF2-40B4-BE49-F238E27FC236}">
                  <a16:creationId xmlns:a16="http://schemas.microsoft.com/office/drawing/2014/main" id="{3B33CE4B-D32B-3B46-87A8-752FF53BFF3D}"/>
                </a:ext>
              </a:extLst>
            </p:cNvPr>
            <p:cNvSpPr/>
            <p:nvPr/>
          </p:nvSpPr>
          <p:spPr>
            <a:xfrm>
              <a:off x="2170117" y="635000"/>
              <a:ext cx="1086753" cy="72459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vale 10">
              <a:extLst>
                <a:ext uri="{FF2B5EF4-FFF2-40B4-BE49-F238E27FC236}">
                  <a16:creationId xmlns:a16="http://schemas.microsoft.com/office/drawing/2014/main" id="{9FA2F429-11BB-E847-AD28-0FEE2A6EF8BC}"/>
                </a:ext>
              </a:extLst>
            </p:cNvPr>
            <p:cNvSpPr txBox="1"/>
            <p:nvPr/>
          </p:nvSpPr>
          <p:spPr>
            <a:xfrm>
              <a:off x="2329268" y="755766"/>
              <a:ext cx="768451" cy="4977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dirty="0"/>
                <a:t>MTA</a:t>
              </a:r>
              <a:endParaRPr lang="it-IT" sz="1400" kern="1200" dirty="0"/>
            </a:p>
          </p:txBody>
        </p:sp>
      </p:grp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5F258E1-DE0C-5D46-8568-D189E776389B}"/>
              </a:ext>
            </a:extLst>
          </p:cNvPr>
          <p:cNvGrpSpPr/>
          <p:nvPr/>
        </p:nvGrpSpPr>
        <p:grpSpPr>
          <a:xfrm>
            <a:off x="990600" y="1657350"/>
            <a:ext cx="2667000" cy="1278859"/>
            <a:chOff x="2170117" y="635000"/>
            <a:chExt cx="1086753" cy="724593"/>
          </a:xfrm>
          <a:solidFill>
            <a:schemeClr val="tx2">
              <a:lumMod val="50000"/>
            </a:schemeClr>
          </a:solidFill>
        </p:grpSpPr>
        <p:sp>
          <p:nvSpPr>
            <p:cNvPr id="45" name="Ovale 44">
              <a:extLst>
                <a:ext uri="{FF2B5EF4-FFF2-40B4-BE49-F238E27FC236}">
                  <a16:creationId xmlns:a16="http://schemas.microsoft.com/office/drawing/2014/main" id="{12E1F2EB-1537-1B4A-824C-0F8EA3E2E73F}"/>
                </a:ext>
              </a:extLst>
            </p:cNvPr>
            <p:cNvSpPr/>
            <p:nvPr/>
          </p:nvSpPr>
          <p:spPr>
            <a:xfrm>
              <a:off x="2170117" y="635000"/>
              <a:ext cx="1086753" cy="724593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Ovale 10">
              <a:extLst>
                <a:ext uri="{FF2B5EF4-FFF2-40B4-BE49-F238E27FC236}">
                  <a16:creationId xmlns:a16="http://schemas.microsoft.com/office/drawing/2014/main" id="{B7C76B4D-81B7-6C47-9643-D9B4C214F5D7}"/>
                </a:ext>
              </a:extLst>
            </p:cNvPr>
            <p:cNvSpPr txBox="1"/>
            <p:nvPr/>
          </p:nvSpPr>
          <p:spPr>
            <a:xfrm>
              <a:off x="2329268" y="755766"/>
              <a:ext cx="768451" cy="497713"/>
            </a:xfrm>
            <a:prstGeom prst="rect">
              <a:avLst/>
            </a:prstGeom>
            <a:solidFill>
              <a:schemeClr val="tx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dirty="0"/>
                <a:t>AIM</a:t>
              </a:r>
            </a:p>
          </p:txBody>
        </p:sp>
      </p:grp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EC6A6B7-7E7E-9349-985A-630D5D0E2245}"/>
              </a:ext>
            </a:extLst>
          </p:cNvPr>
          <p:cNvSpPr txBox="1"/>
          <p:nvPr/>
        </p:nvSpPr>
        <p:spPr>
          <a:xfrm>
            <a:off x="914401" y="934819"/>
            <a:ext cx="76962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DOVE QUOTARSI - I MERCATI AZIONARI DI BORSA ITALIANA</a:t>
            </a: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6ECB0466-0898-5B4E-8F61-9B4ACD8DBF5A}"/>
              </a:ext>
            </a:extLst>
          </p:cNvPr>
          <p:cNvGrpSpPr/>
          <p:nvPr/>
        </p:nvGrpSpPr>
        <p:grpSpPr>
          <a:xfrm>
            <a:off x="7166371" y="1809750"/>
            <a:ext cx="1063229" cy="914400"/>
            <a:chOff x="2170117" y="635000"/>
            <a:chExt cx="1086753" cy="724593"/>
          </a:xfrm>
          <a:solidFill>
            <a:schemeClr val="tx2"/>
          </a:solidFill>
        </p:grpSpPr>
        <p:sp>
          <p:nvSpPr>
            <p:cNvPr id="25" name="Ovale 24">
              <a:extLst>
                <a:ext uri="{FF2B5EF4-FFF2-40B4-BE49-F238E27FC236}">
                  <a16:creationId xmlns:a16="http://schemas.microsoft.com/office/drawing/2014/main" id="{40D01B96-55E7-F445-BF8C-33A651799431}"/>
                </a:ext>
              </a:extLst>
            </p:cNvPr>
            <p:cNvSpPr/>
            <p:nvPr/>
          </p:nvSpPr>
          <p:spPr>
            <a:xfrm>
              <a:off x="2170117" y="635000"/>
              <a:ext cx="1086753" cy="72459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vale 10">
              <a:extLst>
                <a:ext uri="{FF2B5EF4-FFF2-40B4-BE49-F238E27FC236}">
                  <a16:creationId xmlns:a16="http://schemas.microsoft.com/office/drawing/2014/main" id="{CD2B8F28-E93F-164A-ADA2-596E72817B9B}"/>
                </a:ext>
              </a:extLst>
            </p:cNvPr>
            <p:cNvSpPr txBox="1"/>
            <p:nvPr/>
          </p:nvSpPr>
          <p:spPr>
            <a:xfrm>
              <a:off x="2329268" y="755766"/>
              <a:ext cx="768451" cy="4977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dirty="0"/>
                <a:t>STAR</a:t>
              </a:r>
              <a:endParaRPr lang="it-IT" sz="1400" kern="1200" dirty="0"/>
            </a:p>
          </p:txBody>
        </p:sp>
      </p:grpSp>
      <p:sp>
        <p:nvSpPr>
          <p:cNvPr id="2" name="Callout con freccia destra 1">
            <a:extLst>
              <a:ext uri="{FF2B5EF4-FFF2-40B4-BE49-F238E27FC236}">
                <a16:creationId xmlns:a16="http://schemas.microsoft.com/office/drawing/2014/main" id="{D9E197C3-4E36-DF43-A53B-858E80A33A64}"/>
              </a:ext>
            </a:extLst>
          </p:cNvPr>
          <p:cNvSpPr/>
          <p:nvPr/>
        </p:nvSpPr>
        <p:spPr>
          <a:xfrm>
            <a:off x="3810000" y="1809750"/>
            <a:ext cx="1527559" cy="91439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11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rgbClr val="C00000"/>
                </a:solidFill>
              </a:rPr>
              <a:t>FAST TRACK dopo 18 mesi</a:t>
            </a:r>
          </a:p>
        </p:txBody>
      </p:sp>
      <p:sp>
        <p:nvSpPr>
          <p:cNvPr id="47" name="object 9">
            <a:extLst>
              <a:ext uri="{FF2B5EF4-FFF2-40B4-BE49-F238E27FC236}">
                <a16:creationId xmlns:a16="http://schemas.microsoft.com/office/drawing/2014/main" id="{11173CF6-080B-C340-B3E2-2D381C545B6D}"/>
              </a:ext>
            </a:extLst>
          </p:cNvPr>
          <p:cNvSpPr txBox="1"/>
          <p:nvPr/>
        </p:nvSpPr>
        <p:spPr>
          <a:xfrm>
            <a:off x="4114800" y="311730"/>
            <a:ext cx="1219200" cy="202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79345" algn="l"/>
                <a:tab pos="4662805" algn="l"/>
              </a:tabLst>
            </a:pPr>
            <a:r>
              <a:rPr lang="it-IT" sz="1200" spc="-10" dirty="0">
                <a:solidFill>
                  <a:srgbClr val="001F5F"/>
                </a:solidFill>
                <a:latin typeface="Calibri"/>
                <a:cs typeface="Calibri"/>
              </a:rPr>
              <a:t>BORSA ITALIANA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8" name="object 8">
            <a:extLst>
              <a:ext uri="{FF2B5EF4-FFF2-40B4-BE49-F238E27FC236}">
                <a16:creationId xmlns:a16="http://schemas.microsoft.com/office/drawing/2014/main" id="{09B20093-A41C-DB45-9ABC-07C224917587}"/>
              </a:ext>
            </a:extLst>
          </p:cNvPr>
          <p:cNvSpPr/>
          <p:nvPr/>
        </p:nvSpPr>
        <p:spPr>
          <a:xfrm>
            <a:off x="1770380" y="455684"/>
            <a:ext cx="2115820" cy="189905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8">
            <a:extLst>
              <a:ext uri="{FF2B5EF4-FFF2-40B4-BE49-F238E27FC236}">
                <a16:creationId xmlns:a16="http://schemas.microsoft.com/office/drawing/2014/main" id="{CF521A58-3A6B-C141-8511-736F01B4853A}"/>
              </a:ext>
            </a:extLst>
          </p:cNvPr>
          <p:cNvSpPr/>
          <p:nvPr/>
        </p:nvSpPr>
        <p:spPr>
          <a:xfrm flipV="1">
            <a:off x="5334000" y="384314"/>
            <a:ext cx="2115820" cy="72886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7">
            <a:extLst>
              <a:ext uri="{FF2B5EF4-FFF2-40B4-BE49-F238E27FC236}">
                <a16:creationId xmlns:a16="http://schemas.microsoft.com/office/drawing/2014/main" id="{630F3D75-B0BC-6F49-A56E-DF1C51D36CD7}"/>
              </a:ext>
            </a:extLst>
          </p:cNvPr>
          <p:cNvSpPr txBox="1"/>
          <p:nvPr/>
        </p:nvSpPr>
        <p:spPr>
          <a:xfrm>
            <a:off x="761999" y="361950"/>
            <a:ext cx="990601" cy="202620"/>
          </a:xfrm>
          <a:prstGeom prst="rect">
            <a:avLst/>
          </a:prstGeom>
          <a:ln w="15239">
            <a:solidFill>
              <a:srgbClr val="FF66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165100" marR="158115" algn="ctr">
              <a:lnSpc>
                <a:spcPct val="100000"/>
              </a:lnSpc>
              <a:spcBef>
                <a:spcPts val="140"/>
              </a:spcBef>
            </a:pPr>
            <a:r>
              <a:rPr lang="it-IT" sz="1200" b="1" spc="-20" dirty="0">
                <a:solidFill>
                  <a:srgbClr val="001F5F"/>
                </a:solidFill>
                <a:latin typeface="Calibri"/>
                <a:cs typeface="Calibri"/>
              </a:rPr>
              <a:t>I MERCATI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1795CD34-DD75-1343-8703-163DC446E86D}"/>
              </a:ext>
            </a:extLst>
          </p:cNvPr>
          <p:cNvGrpSpPr/>
          <p:nvPr/>
        </p:nvGrpSpPr>
        <p:grpSpPr>
          <a:xfrm>
            <a:off x="2704931" y="1805518"/>
            <a:ext cx="1063229" cy="914400"/>
            <a:chOff x="2170117" y="635000"/>
            <a:chExt cx="1086753" cy="724593"/>
          </a:xfrm>
          <a:solidFill>
            <a:schemeClr val="tx2"/>
          </a:solidFill>
        </p:grpSpPr>
        <p:sp>
          <p:nvSpPr>
            <p:cNvPr id="51" name="Ovale 50">
              <a:extLst>
                <a:ext uri="{FF2B5EF4-FFF2-40B4-BE49-F238E27FC236}">
                  <a16:creationId xmlns:a16="http://schemas.microsoft.com/office/drawing/2014/main" id="{11A81704-EAB3-044D-AD3E-03963B941579}"/>
                </a:ext>
              </a:extLst>
            </p:cNvPr>
            <p:cNvSpPr/>
            <p:nvPr/>
          </p:nvSpPr>
          <p:spPr>
            <a:xfrm>
              <a:off x="2170117" y="635000"/>
              <a:ext cx="1086753" cy="72459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Ovale 10">
              <a:extLst>
                <a:ext uri="{FF2B5EF4-FFF2-40B4-BE49-F238E27FC236}">
                  <a16:creationId xmlns:a16="http://schemas.microsoft.com/office/drawing/2014/main" id="{5A3453D2-59CD-524C-B051-B3EB59D3C46B}"/>
                </a:ext>
              </a:extLst>
            </p:cNvPr>
            <p:cNvSpPr txBox="1"/>
            <p:nvPr/>
          </p:nvSpPr>
          <p:spPr>
            <a:xfrm>
              <a:off x="2329268" y="755766"/>
              <a:ext cx="768451" cy="4977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kern="1200" dirty="0"/>
                <a:t>AIM </a:t>
              </a: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kern="1200" dirty="0"/>
                <a:t>PRO</a:t>
              </a:r>
            </a:p>
          </p:txBody>
        </p:sp>
      </p:grp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7D83DDB9-F2FB-DA41-9887-7204EF8FFA3C}"/>
              </a:ext>
            </a:extLst>
          </p:cNvPr>
          <p:cNvSpPr txBox="1"/>
          <p:nvPr/>
        </p:nvSpPr>
        <p:spPr>
          <a:xfrm>
            <a:off x="2739642" y="3076762"/>
            <a:ext cx="1527558" cy="13531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4008" rIns="64008" bIns="64008" numCol="1" spcCol="1270" anchor="ctr" anchorCtr="0">
            <a:noAutofit/>
          </a:bodyPr>
          <a:lstStyle/>
          <a:p>
            <a:pPr marL="44450" lvl="0" algn="ctr" defTabSz="400050">
              <a:lnSpc>
                <a:spcPct val="90000"/>
              </a:lnSpc>
              <a:spcBef>
                <a:spcPts val="400"/>
              </a:spcBef>
              <a:spcAft>
                <a:spcPct val="35000"/>
              </a:spcAft>
              <a:buNone/>
            </a:pPr>
            <a:endParaRPr lang="it-IT" sz="800" b="1" dirty="0">
              <a:solidFill>
                <a:schemeClr val="tx2"/>
              </a:solidFill>
            </a:endParaRPr>
          </a:p>
          <a:p>
            <a:pPr marL="44450" lvl="0" algn="ctr" defTabSz="400050">
              <a:lnSpc>
                <a:spcPct val="90000"/>
              </a:lnSpc>
              <a:spcBef>
                <a:spcPts val="400"/>
              </a:spcBef>
              <a:spcAft>
                <a:spcPct val="35000"/>
              </a:spcAft>
              <a:buNone/>
            </a:pPr>
            <a:r>
              <a:rPr lang="it-IT" sz="1100" b="1" dirty="0">
                <a:solidFill>
                  <a:schemeClr val="tx2"/>
                </a:solidFill>
              </a:rPr>
              <a:t>AIM PRO</a:t>
            </a:r>
          </a:p>
          <a:p>
            <a:pPr marL="44450"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100" b="1" kern="1200" dirty="0"/>
              <a:t>E’ il </a:t>
            </a:r>
            <a:r>
              <a:rPr lang="it-IT" sz="1100" b="1" dirty="0"/>
              <a:t>m</a:t>
            </a:r>
            <a:r>
              <a:rPr lang="it-IT" sz="1100" b="1" kern="1200" dirty="0"/>
              <a:t>erca</a:t>
            </a:r>
            <a:r>
              <a:rPr lang="it-IT" sz="1100" b="1" dirty="0"/>
              <a:t>to dedicato alle </a:t>
            </a:r>
          </a:p>
          <a:p>
            <a:pPr marL="44450"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100" dirty="0"/>
              <a:t>Start Up – Scale Up</a:t>
            </a:r>
          </a:p>
          <a:p>
            <a:pPr marL="44450"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100" dirty="0"/>
              <a:t>Just Listing</a:t>
            </a:r>
          </a:p>
          <a:p>
            <a:pPr marL="44450" lvl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t-IT" sz="1100" kern="1200" dirty="0"/>
          </a:p>
          <a:p>
            <a:pPr marL="44450" lvl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t-IT" sz="1100" kern="1200" dirty="0"/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836AD482-6BE5-7F4B-B4EB-832E40F00A43}"/>
              </a:ext>
            </a:extLst>
          </p:cNvPr>
          <p:cNvSpPr txBox="1"/>
          <p:nvPr/>
        </p:nvSpPr>
        <p:spPr>
          <a:xfrm>
            <a:off x="5025642" y="3105150"/>
            <a:ext cx="1527558" cy="13531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4008" rIns="64008" bIns="64008" numCol="1" spcCol="1270" anchor="ctr" anchorCtr="0">
            <a:noAutofit/>
          </a:bodyPr>
          <a:lstStyle/>
          <a:p>
            <a:pPr marL="44450" lvl="0" algn="ctr" defTabSz="400050">
              <a:lnSpc>
                <a:spcPct val="90000"/>
              </a:lnSpc>
              <a:spcBef>
                <a:spcPts val="400"/>
              </a:spcBef>
              <a:spcAft>
                <a:spcPct val="35000"/>
              </a:spcAft>
              <a:buNone/>
            </a:pPr>
            <a:endParaRPr lang="it-IT" sz="800" b="1" dirty="0">
              <a:solidFill>
                <a:schemeClr val="tx2"/>
              </a:solidFill>
            </a:endParaRP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1100" b="1" dirty="0">
              <a:solidFill>
                <a:schemeClr val="tx2"/>
              </a:solidFill>
            </a:endParaRPr>
          </a:p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b="1" dirty="0">
                <a:solidFill>
                  <a:schemeClr val="tx2"/>
                </a:solidFill>
              </a:rPr>
              <a:t>MERCATO TELEMATICO AZIONARIO</a:t>
            </a:r>
          </a:p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dirty="0"/>
              <a:t>E’ il Mercato principale di Borsa Italia dedicato alle medie e grandi imprese  operanti in conformità con i migliori standard internazionali</a:t>
            </a:r>
          </a:p>
          <a:p>
            <a:pPr marL="44450" lvl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t-IT" sz="1100" kern="1200" dirty="0"/>
          </a:p>
          <a:p>
            <a:pPr marL="44450" lvl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t-IT" sz="1100" kern="1200" dirty="0"/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D56D4691-3922-8448-AD7E-15CEF5673544}"/>
              </a:ext>
            </a:extLst>
          </p:cNvPr>
          <p:cNvSpPr txBox="1"/>
          <p:nvPr/>
        </p:nvSpPr>
        <p:spPr>
          <a:xfrm>
            <a:off x="6572612" y="3124077"/>
            <a:ext cx="1908558" cy="13531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4008" rIns="64008" bIns="64008" numCol="1" spcCol="1270" anchor="ctr" anchorCtr="0">
            <a:noAutofit/>
          </a:bodyPr>
          <a:lstStyle/>
          <a:p>
            <a:pPr marL="44450" lvl="0" algn="ctr" defTabSz="400050">
              <a:lnSpc>
                <a:spcPct val="90000"/>
              </a:lnSpc>
              <a:spcBef>
                <a:spcPts val="400"/>
              </a:spcBef>
              <a:spcAft>
                <a:spcPct val="35000"/>
              </a:spcAft>
              <a:buNone/>
            </a:pPr>
            <a:endParaRPr lang="it-IT" sz="800" b="1" dirty="0">
              <a:solidFill>
                <a:schemeClr val="tx2"/>
              </a:solidFill>
            </a:endParaRP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1100" b="1" dirty="0">
              <a:solidFill>
                <a:schemeClr val="tx2"/>
              </a:solidFill>
            </a:endParaRP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b="1" dirty="0">
                <a:solidFill>
                  <a:schemeClr val="tx2"/>
                </a:solidFill>
              </a:rPr>
              <a:t>SEGMENTO STAR </a:t>
            </a:r>
          </a:p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dirty="0"/>
              <a:t>E’ all’interno del Mercato MTA dedicato alle medie e grandi imprese che si impegnano a rispettare requisiti più elevati in termini di liquidità, trasparenza informativa e Corporate </a:t>
            </a:r>
            <a:r>
              <a:rPr lang="it-IT" sz="1100" dirty="0" err="1"/>
              <a:t>Governance</a:t>
            </a:r>
            <a:endParaRPr lang="it-IT" sz="1100" dirty="0"/>
          </a:p>
          <a:p>
            <a:pPr marL="44450" lvl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t-IT" sz="1100" kern="1200" dirty="0"/>
          </a:p>
          <a:p>
            <a:pPr marL="44450" lvl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t-IT" sz="1100" kern="1200" dirty="0"/>
          </a:p>
        </p:txBody>
      </p:sp>
    </p:spTree>
    <p:extLst>
      <p:ext uri="{BB962C8B-B14F-4D97-AF65-F5344CB8AC3E}">
        <p14:creationId xmlns:p14="http://schemas.microsoft.com/office/powerpoint/2010/main" val="120408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672082" y="4715116"/>
            <a:ext cx="4738118" cy="330837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247" y="4504944"/>
            <a:ext cx="334010" cy="341630"/>
          </a:xfrm>
          <a:custGeom>
            <a:avLst/>
            <a:gdLst/>
            <a:ahLst/>
            <a:cxnLst/>
            <a:rect l="l" t="t" r="r" b="b"/>
            <a:pathLst>
              <a:path w="334009" h="341629">
                <a:moveTo>
                  <a:pt x="0" y="170687"/>
                </a:moveTo>
                <a:lnTo>
                  <a:pt x="5958" y="125311"/>
                </a:lnTo>
                <a:lnTo>
                  <a:pt x="22775" y="84536"/>
                </a:lnTo>
                <a:lnTo>
                  <a:pt x="48863" y="49991"/>
                </a:lnTo>
                <a:lnTo>
                  <a:pt x="82634" y="23303"/>
                </a:lnTo>
                <a:lnTo>
                  <a:pt x="122502" y="6096"/>
                </a:lnTo>
                <a:lnTo>
                  <a:pt x="166877" y="0"/>
                </a:lnTo>
                <a:lnTo>
                  <a:pt x="211253" y="6096"/>
                </a:lnTo>
                <a:lnTo>
                  <a:pt x="251121" y="23303"/>
                </a:lnTo>
                <a:lnTo>
                  <a:pt x="284892" y="49991"/>
                </a:lnTo>
                <a:lnTo>
                  <a:pt x="310980" y="84536"/>
                </a:lnTo>
                <a:lnTo>
                  <a:pt x="327797" y="125311"/>
                </a:lnTo>
                <a:lnTo>
                  <a:pt x="333755" y="170687"/>
                </a:lnTo>
                <a:lnTo>
                  <a:pt x="327797" y="216064"/>
                </a:lnTo>
                <a:lnTo>
                  <a:pt x="310980" y="256839"/>
                </a:lnTo>
                <a:lnTo>
                  <a:pt x="284892" y="291384"/>
                </a:lnTo>
                <a:lnTo>
                  <a:pt x="251121" y="318072"/>
                </a:lnTo>
                <a:lnTo>
                  <a:pt x="211253" y="335279"/>
                </a:lnTo>
                <a:lnTo>
                  <a:pt x="166877" y="341375"/>
                </a:lnTo>
                <a:lnTo>
                  <a:pt x="122502" y="335279"/>
                </a:lnTo>
                <a:lnTo>
                  <a:pt x="82634" y="318072"/>
                </a:lnTo>
                <a:lnTo>
                  <a:pt x="48863" y="291384"/>
                </a:lnTo>
                <a:lnTo>
                  <a:pt x="22775" y="256839"/>
                </a:lnTo>
                <a:lnTo>
                  <a:pt x="5958" y="216064"/>
                </a:lnTo>
                <a:lnTo>
                  <a:pt x="0" y="17068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1">
            <a:extLst>
              <a:ext uri="{FF2B5EF4-FFF2-40B4-BE49-F238E27FC236}">
                <a16:creationId xmlns:a16="http://schemas.microsoft.com/office/drawing/2014/main" id="{032C2150-F168-D345-927E-2BB2E9D86A62}"/>
              </a:ext>
            </a:extLst>
          </p:cNvPr>
          <p:cNvSpPr/>
          <p:nvPr/>
        </p:nvSpPr>
        <p:spPr>
          <a:xfrm>
            <a:off x="5410200" y="4705350"/>
            <a:ext cx="2514600" cy="16848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0D8657C5-458E-C845-9B71-FEB88217359A}"/>
              </a:ext>
            </a:extLst>
          </p:cNvPr>
          <p:cNvSpPr txBox="1"/>
          <p:nvPr/>
        </p:nvSpPr>
        <p:spPr>
          <a:xfrm>
            <a:off x="4003167" y="361950"/>
            <a:ext cx="171183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79345" algn="l"/>
                <a:tab pos="4662805" algn="l"/>
              </a:tabLst>
            </a:pPr>
            <a:r>
              <a:rPr lang="it-IT" sz="1200" spc="-10" dirty="0">
                <a:solidFill>
                  <a:srgbClr val="001F5F"/>
                </a:solidFill>
                <a:latin typeface="Calibri"/>
                <a:cs typeface="Calibri"/>
              </a:rPr>
              <a:t>CARATTERISTICHE</a:t>
            </a:r>
            <a:endParaRPr sz="1200" spc="-10" dirty="0">
              <a:solidFill>
                <a:srgbClr val="001F5F"/>
              </a:solidFill>
              <a:latin typeface="Calibri"/>
              <a:cs typeface="Calibri"/>
            </a:endParaRPr>
          </a:p>
        </p:txBody>
      </p:sp>
      <p:sp>
        <p:nvSpPr>
          <p:cNvPr id="24" name="object 8">
            <a:extLst>
              <a:ext uri="{FF2B5EF4-FFF2-40B4-BE49-F238E27FC236}">
                <a16:creationId xmlns:a16="http://schemas.microsoft.com/office/drawing/2014/main" id="{CAAF11DE-8712-E94B-931D-B823F5A3EB20}"/>
              </a:ext>
            </a:extLst>
          </p:cNvPr>
          <p:cNvSpPr/>
          <p:nvPr/>
        </p:nvSpPr>
        <p:spPr>
          <a:xfrm>
            <a:off x="2098166" y="455684"/>
            <a:ext cx="1711834" cy="189905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3396B31A-203B-CB40-8860-2D6CEF33382B}"/>
              </a:ext>
            </a:extLst>
          </p:cNvPr>
          <p:cNvSpPr/>
          <p:nvPr/>
        </p:nvSpPr>
        <p:spPr>
          <a:xfrm flipV="1">
            <a:off x="5257800" y="446407"/>
            <a:ext cx="1905000" cy="45719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B0EA596B-1AB1-4D48-8D0C-32B6DF4CAF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6388860"/>
              </p:ext>
            </p:extLst>
          </p:nvPr>
        </p:nvGraphicFramePr>
        <p:xfrm>
          <a:off x="914400" y="742949"/>
          <a:ext cx="7848600" cy="4058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object 7">
            <a:extLst>
              <a:ext uri="{FF2B5EF4-FFF2-40B4-BE49-F238E27FC236}">
                <a16:creationId xmlns:a16="http://schemas.microsoft.com/office/drawing/2014/main" id="{AAF3D57A-555F-D347-8589-8754ECF1108D}"/>
              </a:ext>
            </a:extLst>
          </p:cNvPr>
          <p:cNvSpPr txBox="1"/>
          <p:nvPr/>
        </p:nvSpPr>
        <p:spPr>
          <a:xfrm>
            <a:off x="533400" y="354374"/>
            <a:ext cx="1524000" cy="202620"/>
          </a:xfrm>
          <a:prstGeom prst="rect">
            <a:avLst/>
          </a:prstGeom>
          <a:ln w="15239">
            <a:solidFill>
              <a:srgbClr val="FF66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165100" marR="158115" algn="ctr">
              <a:lnSpc>
                <a:spcPct val="100000"/>
              </a:lnSpc>
              <a:spcBef>
                <a:spcPts val="140"/>
              </a:spcBef>
            </a:pPr>
            <a:r>
              <a:rPr lang="it-IT" sz="1200" b="1" spc="-20" dirty="0">
                <a:solidFill>
                  <a:srgbClr val="001F5F"/>
                </a:solidFill>
                <a:latin typeface="Calibri"/>
                <a:cs typeface="Calibri"/>
              </a:rPr>
              <a:t>CARATTERISTICHE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6122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672082" y="4686300"/>
            <a:ext cx="4908030" cy="61554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246" y="4504944"/>
            <a:ext cx="401145" cy="341630"/>
          </a:xfrm>
          <a:custGeom>
            <a:avLst/>
            <a:gdLst/>
            <a:ahLst/>
            <a:cxnLst/>
            <a:rect l="l" t="t" r="r" b="b"/>
            <a:pathLst>
              <a:path w="334009" h="341629">
                <a:moveTo>
                  <a:pt x="0" y="170687"/>
                </a:moveTo>
                <a:lnTo>
                  <a:pt x="5958" y="125311"/>
                </a:lnTo>
                <a:lnTo>
                  <a:pt x="22775" y="84536"/>
                </a:lnTo>
                <a:lnTo>
                  <a:pt x="48863" y="49991"/>
                </a:lnTo>
                <a:lnTo>
                  <a:pt x="82634" y="23303"/>
                </a:lnTo>
                <a:lnTo>
                  <a:pt x="122502" y="6096"/>
                </a:lnTo>
                <a:lnTo>
                  <a:pt x="166877" y="0"/>
                </a:lnTo>
                <a:lnTo>
                  <a:pt x="211253" y="6096"/>
                </a:lnTo>
                <a:lnTo>
                  <a:pt x="251121" y="23303"/>
                </a:lnTo>
                <a:lnTo>
                  <a:pt x="284892" y="49991"/>
                </a:lnTo>
                <a:lnTo>
                  <a:pt x="310980" y="84536"/>
                </a:lnTo>
                <a:lnTo>
                  <a:pt x="327797" y="125311"/>
                </a:lnTo>
                <a:lnTo>
                  <a:pt x="333755" y="170687"/>
                </a:lnTo>
                <a:lnTo>
                  <a:pt x="327797" y="216064"/>
                </a:lnTo>
                <a:lnTo>
                  <a:pt x="310980" y="256839"/>
                </a:lnTo>
                <a:lnTo>
                  <a:pt x="284892" y="291384"/>
                </a:lnTo>
                <a:lnTo>
                  <a:pt x="251121" y="318072"/>
                </a:lnTo>
                <a:lnTo>
                  <a:pt x="211253" y="335279"/>
                </a:lnTo>
                <a:lnTo>
                  <a:pt x="166877" y="341375"/>
                </a:lnTo>
                <a:lnTo>
                  <a:pt x="122502" y="335279"/>
                </a:lnTo>
                <a:lnTo>
                  <a:pt x="82634" y="318072"/>
                </a:lnTo>
                <a:lnTo>
                  <a:pt x="48863" y="291384"/>
                </a:lnTo>
                <a:lnTo>
                  <a:pt x="22775" y="256839"/>
                </a:lnTo>
                <a:lnTo>
                  <a:pt x="5958" y="216064"/>
                </a:lnTo>
                <a:lnTo>
                  <a:pt x="0" y="17068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31678D8-5D4F-9C4F-9807-C882AF2F08FD}"/>
              </a:ext>
            </a:extLst>
          </p:cNvPr>
          <p:cNvSpPr/>
          <p:nvPr/>
        </p:nvSpPr>
        <p:spPr>
          <a:xfrm>
            <a:off x="1219200" y="1962150"/>
            <a:ext cx="2133600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tx2"/>
                </a:solidFill>
                <a:latin typeface="1"/>
              </a:rPr>
              <a:t>START- UP </a:t>
            </a:r>
            <a:endParaRPr lang="it-IT" sz="1200" b="1" dirty="0">
              <a:solidFill>
                <a:schemeClr val="tx2"/>
              </a:solidFill>
            </a:endParaRPr>
          </a:p>
          <a:p>
            <a:pPr algn="ctr"/>
            <a:endParaRPr lang="it-IT" sz="1100" dirty="0"/>
          </a:p>
          <a:p>
            <a:pPr algn="just"/>
            <a:r>
              <a:rPr lang="it-IT" sz="1100" dirty="0"/>
              <a:t>Società che hanno avviato la commercializzazione di prodotti / servizi da meno di 1 anno e devono ancora avviare fondamentali funzioni / processi strategici previsti dal modello di business</a:t>
            </a:r>
          </a:p>
          <a:p>
            <a:pPr algn="just"/>
            <a:endParaRPr lang="it-IT" sz="1100" dirty="0"/>
          </a:p>
          <a:p>
            <a:pPr algn="just"/>
            <a:endParaRPr lang="it-IT" sz="1100" dirty="0"/>
          </a:p>
          <a:p>
            <a:pPr algn="just"/>
            <a:endParaRPr lang="it-IT" sz="1100" dirty="0"/>
          </a:p>
          <a:p>
            <a:pPr algn="just"/>
            <a:endParaRPr lang="it-IT" sz="1100" dirty="0"/>
          </a:p>
        </p:txBody>
      </p:sp>
      <p:sp>
        <p:nvSpPr>
          <p:cNvPr id="21" name="object 11">
            <a:extLst>
              <a:ext uri="{FF2B5EF4-FFF2-40B4-BE49-F238E27FC236}">
                <a16:creationId xmlns:a16="http://schemas.microsoft.com/office/drawing/2014/main" id="{032C2150-F168-D345-927E-2BB2E9D86A62}"/>
              </a:ext>
            </a:extLst>
          </p:cNvPr>
          <p:cNvSpPr/>
          <p:nvPr/>
        </p:nvSpPr>
        <p:spPr>
          <a:xfrm>
            <a:off x="5488524" y="4686299"/>
            <a:ext cx="2893476" cy="45719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0D8657C5-458E-C845-9B71-FEB88217359A}"/>
              </a:ext>
            </a:extLst>
          </p:cNvPr>
          <p:cNvSpPr txBox="1"/>
          <p:nvPr/>
        </p:nvSpPr>
        <p:spPr>
          <a:xfrm>
            <a:off x="3705860" y="359790"/>
            <a:ext cx="46761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79345" algn="l"/>
                <a:tab pos="4662805" algn="l"/>
              </a:tabLst>
            </a:pPr>
            <a:r>
              <a:rPr lang="it-IT" sz="1200" spc="-10" dirty="0">
                <a:solidFill>
                  <a:srgbClr val="001F5F"/>
                </a:solidFill>
                <a:latin typeface="Calibri"/>
                <a:cs typeface="Calibri"/>
              </a:rPr>
              <a:t>CHI SI QUOTA AL MERCATO AIM PRO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4" name="object 8">
            <a:extLst>
              <a:ext uri="{FF2B5EF4-FFF2-40B4-BE49-F238E27FC236}">
                <a16:creationId xmlns:a16="http://schemas.microsoft.com/office/drawing/2014/main" id="{CAAF11DE-8712-E94B-931D-B823F5A3EB20}"/>
              </a:ext>
            </a:extLst>
          </p:cNvPr>
          <p:cNvSpPr/>
          <p:nvPr/>
        </p:nvSpPr>
        <p:spPr>
          <a:xfrm>
            <a:off x="1541780" y="455684"/>
            <a:ext cx="2115820" cy="189905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3396B31A-203B-CB40-8860-2D6CEF33382B}"/>
              </a:ext>
            </a:extLst>
          </p:cNvPr>
          <p:cNvSpPr/>
          <p:nvPr/>
        </p:nvSpPr>
        <p:spPr>
          <a:xfrm flipV="1">
            <a:off x="6019800" y="419241"/>
            <a:ext cx="2115820" cy="72886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F2E767B8-858A-4940-B8DB-BAD16FE39C17}"/>
              </a:ext>
            </a:extLst>
          </p:cNvPr>
          <p:cNvSpPr/>
          <p:nvPr/>
        </p:nvSpPr>
        <p:spPr>
          <a:xfrm>
            <a:off x="3733800" y="1962150"/>
            <a:ext cx="2133600" cy="232371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tx2"/>
                </a:solidFill>
                <a:latin typeface="1"/>
              </a:rPr>
              <a:t>SCALE-UP</a:t>
            </a:r>
          </a:p>
          <a:p>
            <a:pPr algn="ctr"/>
            <a:endParaRPr lang="it-IT" sz="1200" b="1" dirty="0"/>
          </a:p>
          <a:p>
            <a:pPr algn="just"/>
            <a:r>
              <a:rPr lang="it-IT" sz="1100" dirty="0"/>
              <a:t>Società innovativa che:</a:t>
            </a:r>
          </a:p>
          <a:p>
            <a:pPr marL="171450" indent="-171450" algn="just">
              <a:buFontTx/>
              <a:buChar char="-"/>
            </a:pPr>
            <a:r>
              <a:rPr lang="it-IT" sz="1100" dirty="0"/>
              <a:t>ha già sviluppato il prodotto e il proprio  business </a:t>
            </a:r>
            <a:r>
              <a:rPr lang="it-IT" sz="1100" dirty="0" err="1"/>
              <a:t>model</a:t>
            </a:r>
            <a:r>
              <a:rPr lang="it-IT" sz="1100" dirty="0"/>
              <a:t> </a:t>
            </a:r>
          </a:p>
          <a:p>
            <a:pPr marL="171450" indent="-171450" algn="just">
              <a:buFontTx/>
              <a:buChar char="-"/>
            </a:pPr>
            <a:r>
              <a:rPr lang="it-IT" sz="1100" dirty="0"/>
              <a:t>opera sul mercato</a:t>
            </a:r>
          </a:p>
          <a:p>
            <a:pPr marL="171450" indent="-171450" algn="just">
              <a:buFontTx/>
              <a:buChar char="-"/>
            </a:pPr>
            <a:r>
              <a:rPr lang="it-IT" sz="1100" dirty="0"/>
              <a:t>presenta alcune caratteristiche di successo che le permettono di ambire a una crescita internazionale</a:t>
            </a:r>
          </a:p>
          <a:p>
            <a:pPr algn="just"/>
            <a:endParaRPr lang="it-IT" sz="1100" dirty="0"/>
          </a:p>
          <a:p>
            <a:pPr algn="just"/>
            <a:endParaRPr lang="it-IT" sz="1100" dirty="0"/>
          </a:p>
          <a:p>
            <a:pPr algn="just"/>
            <a:endParaRPr lang="it-IT" sz="1100" dirty="0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9A5A75F3-7B3E-4840-B14D-0B75E1B77700}"/>
              </a:ext>
            </a:extLst>
          </p:cNvPr>
          <p:cNvSpPr/>
          <p:nvPr/>
        </p:nvSpPr>
        <p:spPr>
          <a:xfrm>
            <a:off x="6248400" y="1962150"/>
            <a:ext cx="2133600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tx2"/>
                </a:solidFill>
                <a:latin typeface="1"/>
              </a:rPr>
              <a:t>JUST LISTING</a:t>
            </a:r>
          </a:p>
          <a:p>
            <a:pPr algn="just"/>
            <a:endParaRPr lang="it-IT" sz="1100" b="1" dirty="0"/>
          </a:p>
          <a:p>
            <a:pPr marL="134938" indent="-127000">
              <a:tabLst>
                <a:tab pos="127000" algn="l"/>
              </a:tabLst>
            </a:pPr>
            <a:r>
              <a:rPr lang="it-IT" sz="1100" dirty="0"/>
              <a:t>Società che:</a:t>
            </a:r>
          </a:p>
          <a:p>
            <a:pPr marL="134938" indent="-127000">
              <a:tabLst>
                <a:tab pos="127000" algn="l"/>
              </a:tabLst>
            </a:pPr>
            <a:r>
              <a:rPr lang="it-IT" sz="1100" dirty="0"/>
              <a:t>- 	non hanno immediate necessità di raccolta di capitali</a:t>
            </a:r>
          </a:p>
          <a:p>
            <a:pPr marL="134938" indent="-127000">
              <a:tabLst>
                <a:tab pos="127000" algn="l"/>
              </a:tabLst>
            </a:pPr>
            <a:r>
              <a:rPr lang="it-IT" sz="1100" dirty="0"/>
              <a:t>- 	preferiscono attendere condizioni di mercato migliori rispetto a quelle affrontate in sede di offerta</a:t>
            </a:r>
          </a:p>
          <a:p>
            <a:pPr marL="134938" indent="-127000">
              <a:tabLst>
                <a:tab pos="127000" algn="l"/>
              </a:tabLst>
            </a:pPr>
            <a:r>
              <a:rPr lang="it-IT" sz="1100" dirty="0"/>
              <a:t>- 	desiderano aumentare la propria visibilità presso gli investitori, prima di procedere con l’offerta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CBB2C8B-3508-174F-BFF9-F2582B86EC03}"/>
              </a:ext>
            </a:extLst>
          </p:cNvPr>
          <p:cNvSpPr/>
          <p:nvPr/>
        </p:nvSpPr>
        <p:spPr>
          <a:xfrm>
            <a:off x="1219200" y="1352550"/>
            <a:ext cx="7162800" cy="30777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</a:rPr>
              <a:t>PROTAGONISTE DEL MERCATO AIM PRO</a:t>
            </a:r>
            <a:endParaRPr lang="it-IT" sz="1400" dirty="0">
              <a:solidFill>
                <a:schemeClr val="bg1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AB39975-2CB9-8240-94D0-A9F734636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6200" y="662608"/>
            <a:ext cx="1447800" cy="613742"/>
          </a:xfrm>
          <a:prstGeom prst="rect">
            <a:avLst/>
          </a:prstGeom>
          <a:solidFill>
            <a:schemeClr val="bg1">
              <a:alpha val="20000"/>
            </a:schemeClr>
          </a:solidFill>
        </p:spPr>
      </p:pic>
      <p:sp>
        <p:nvSpPr>
          <p:cNvPr id="19" name="object 7">
            <a:extLst>
              <a:ext uri="{FF2B5EF4-FFF2-40B4-BE49-F238E27FC236}">
                <a16:creationId xmlns:a16="http://schemas.microsoft.com/office/drawing/2014/main" id="{252DB6D6-72A5-894E-8792-710118EA4AE6}"/>
              </a:ext>
            </a:extLst>
          </p:cNvPr>
          <p:cNvSpPr txBox="1"/>
          <p:nvPr/>
        </p:nvSpPr>
        <p:spPr>
          <a:xfrm>
            <a:off x="762000" y="361950"/>
            <a:ext cx="744220" cy="202620"/>
          </a:xfrm>
          <a:prstGeom prst="rect">
            <a:avLst/>
          </a:prstGeom>
          <a:ln w="15239">
            <a:solidFill>
              <a:srgbClr val="FF66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165100" marR="158115" algn="ctr">
              <a:lnSpc>
                <a:spcPct val="100000"/>
              </a:lnSpc>
              <a:spcBef>
                <a:spcPts val="140"/>
              </a:spcBef>
            </a:pPr>
            <a:r>
              <a:rPr lang="it-IT" sz="1200" b="1" spc="-20" dirty="0">
                <a:solidFill>
                  <a:srgbClr val="001F5F"/>
                </a:solidFill>
                <a:latin typeface="Calibri"/>
                <a:cs typeface="Calibri"/>
              </a:rPr>
              <a:t>CHI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8130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672082" y="4714890"/>
            <a:ext cx="4836022" cy="174030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247" y="4504944"/>
            <a:ext cx="334010" cy="341630"/>
          </a:xfrm>
          <a:custGeom>
            <a:avLst/>
            <a:gdLst/>
            <a:ahLst/>
            <a:cxnLst/>
            <a:rect l="l" t="t" r="r" b="b"/>
            <a:pathLst>
              <a:path w="334009" h="341629">
                <a:moveTo>
                  <a:pt x="0" y="170687"/>
                </a:moveTo>
                <a:lnTo>
                  <a:pt x="5958" y="125311"/>
                </a:lnTo>
                <a:lnTo>
                  <a:pt x="22775" y="84536"/>
                </a:lnTo>
                <a:lnTo>
                  <a:pt x="48863" y="49991"/>
                </a:lnTo>
                <a:lnTo>
                  <a:pt x="82634" y="23303"/>
                </a:lnTo>
                <a:lnTo>
                  <a:pt x="122502" y="6096"/>
                </a:lnTo>
                <a:lnTo>
                  <a:pt x="166877" y="0"/>
                </a:lnTo>
                <a:lnTo>
                  <a:pt x="211253" y="6096"/>
                </a:lnTo>
                <a:lnTo>
                  <a:pt x="251121" y="23303"/>
                </a:lnTo>
                <a:lnTo>
                  <a:pt x="284892" y="49991"/>
                </a:lnTo>
                <a:lnTo>
                  <a:pt x="310980" y="84536"/>
                </a:lnTo>
                <a:lnTo>
                  <a:pt x="327797" y="125311"/>
                </a:lnTo>
                <a:lnTo>
                  <a:pt x="333755" y="170687"/>
                </a:lnTo>
                <a:lnTo>
                  <a:pt x="327797" y="216064"/>
                </a:lnTo>
                <a:lnTo>
                  <a:pt x="310980" y="256839"/>
                </a:lnTo>
                <a:lnTo>
                  <a:pt x="284892" y="291384"/>
                </a:lnTo>
                <a:lnTo>
                  <a:pt x="251121" y="318072"/>
                </a:lnTo>
                <a:lnTo>
                  <a:pt x="211253" y="335279"/>
                </a:lnTo>
                <a:lnTo>
                  <a:pt x="166877" y="341375"/>
                </a:lnTo>
                <a:lnTo>
                  <a:pt x="122502" y="335279"/>
                </a:lnTo>
                <a:lnTo>
                  <a:pt x="82634" y="318072"/>
                </a:lnTo>
                <a:lnTo>
                  <a:pt x="48863" y="291384"/>
                </a:lnTo>
                <a:lnTo>
                  <a:pt x="22775" y="256839"/>
                </a:lnTo>
                <a:lnTo>
                  <a:pt x="5958" y="216064"/>
                </a:lnTo>
                <a:lnTo>
                  <a:pt x="0" y="17068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FEF1E1C-4260-3B44-A190-52031EA52049}"/>
              </a:ext>
            </a:extLst>
          </p:cNvPr>
          <p:cNvSpPr/>
          <p:nvPr/>
        </p:nvSpPr>
        <p:spPr>
          <a:xfrm>
            <a:off x="1142999" y="2005846"/>
            <a:ext cx="2286001" cy="218521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tx2"/>
                </a:solidFill>
              </a:rPr>
              <a:t>SOGGETTI AUTORIZZATI O REGOLAMENTATI PER OPERARE NEI MERCATI FINANZIARI</a:t>
            </a:r>
          </a:p>
          <a:p>
            <a:pPr algn="just"/>
            <a:endParaRPr lang="it-IT" sz="1200" b="1" dirty="0"/>
          </a:p>
          <a:p>
            <a:pPr algn="just"/>
            <a:r>
              <a:rPr lang="it-IT" sz="1100" dirty="0"/>
              <a:t>banche, imprese di investimento, altri istituti finanziari autorizzati o regolamentati, imprese di assicurazione, organismi di investimento collettivo e società di gestione di tali organismi, fondi pensione e società di gestione di tali fondi, ecc.</a:t>
            </a:r>
            <a:endParaRPr lang="it-IT" sz="1100" dirty="0">
              <a:effectLst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31678D8-5D4F-9C4F-9807-C882AF2F08FD}"/>
              </a:ext>
            </a:extLst>
          </p:cNvPr>
          <p:cNvSpPr/>
          <p:nvPr/>
        </p:nvSpPr>
        <p:spPr>
          <a:xfrm>
            <a:off x="3733800" y="1963400"/>
            <a:ext cx="2286000" cy="223138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it-IT" sz="1200" b="1" dirty="0">
                <a:solidFill>
                  <a:schemeClr val="tx2"/>
                </a:solidFill>
              </a:rPr>
              <a:t>IMPRESE DI GRANDI DIMENSIONI </a:t>
            </a:r>
          </a:p>
          <a:p>
            <a:pPr algn="just" fontAlgn="base"/>
            <a:endParaRPr lang="it-IT" sz="1100" dirty="0"/>
          </a:p>
          <a:p>
            <a:pPr algn="just" fontAlgn="base"/>
            <a:r>
              <a:rPr lang="it-IT" sz="1100" dirty="0"/>
              <a:t>che presentano a livello di singola società, almeno due dei seguenti requisiti dimensionali:</a:t>
            </a:r>
          </a:p>
          <a:p>
            <a:pPr algn="just" fontAlgn="base"/>
            <a:r>
              <a:rPr lang="it-IT" sz="1100" dirty="0"/>
              <a:t>totale di bilancio: 20 000 000 EUR</a:t>
            </a:r>
          </a:p>
          <a:p>
            <a:pPr algn="just" fontAlgn="base"/>
            <a:r>
              <a:rPr lang="it-IT" sz="1100" dirty="0"/>
              <a:t>fatturato netto: 40 000 000 EUR</a:t>
            </a:r>
          </a:p>
          <a:p>
            <a:pPr algn="just" fontAlgn="base"/>
            <a:r>
              <a:rPr lang="it-IT" sz="1100" dirty="0"/>
              <a:t>fondi propri: 2 000 000 EUR</a:t>
            </a:r>
          </a:p>
          <a:p>
            <a:pPr algn="just" fontAlgn="base"/>
            <a:endParaRPr lang="it-IT" sz="1100" dirty="0"/>
          </a:p>
          <a:p>
            <a:pPr algn="just" fontAlgn="base"/>
            <a:endParaRPr lang="it-IT" sz="1600" dirty="0"/>
          </a:p>
          <a:p>
            <a:pPr algn="just" fontAlgn="base"/>
            <a:endParaRPr lang="it-IT" sz="1100" dirty="0"/>
          </a:p>
        </p:txBody>
      </p:sp>
      <p:pic>
        <p:nvPicPr>
          <p:cNvPr id="3" name="Elemento grafico 2" descr="Banca">
            <a:extLst>
              <a:ext uri="{FF2B5EF4-FFF2-40B4-BE49-F238E27FC236}">
                <a16:creationId xmlns:a16="http://schemas.microsoft.com/office/drawing/2014/main" id="{A7EAE693-7BAB-694A-A409-E3EC3E3E1E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0" y="666750"/>
            <a:ext cx="685800" cy="685800"/>
          </a:xfrm>
          <a:prstGeom prst="rect">
            <a:avLst/>
          </a:prstGeom>
        </p:spPr>
      </p:pic>
      <p:sp>
        <p:nvSpPr>
          <p:cNvPr id="21" name="object 11">
            <a:extLst>
              <a:ext uri="{FF2B5EF4-FFF2-40B4-BE49-F238E27FC236}">
                <a16:creationId xmlns:a16="http://schemas.microsoft.com/office/drawing/2014/main" id="{032C2150-F168-D345-927E-2BB2E9D86A62}"/>
              </a:ext>
            </a:extLst>
          </p:cNvPr>
          <p:cNvSpPr/>
          <p:nvPr/>
        </p:nvSpPr>
        <p:spPr>
          <a:xfrm>
            <a:off x="5429256" y="4714890"/>
            <a:ext cx="3071834" cy="71438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0D8657C5-458E-C845-9B71-FEB88217359A}"/>
              </a:ext>
            </a:extLst>
          </p:cNvPr>
          <p:cNvSpPr txBox="1"/>
          <p:nvPr/>
        </p:nvSpPr>
        <p:spPr>
          <a:xfrm>
            <a:off x="3886200" y="359790"/>
            <a:ext cx="46761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79345" algn="l"/>
                <a:tab pos="4662805" algn="l"/>
              </a:tabLst>
            </a:pPr>
            <a:r>
              <a:rPr lang="it-IT" sz="1200" spc="-10" dirty="0">
                <a:solidFill>
                  <a:srgbClr val="001F5F"/>
                </a:solidFill>
                <a:latin typeface="Calibri"/>
                <a:cs typeface="Calibri"/>
              </a:rPr>
              <a:t>CHI INVESTE SUL MERCATO AIM PRO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4" name="object 8">
            <a:extLst>
              <a:ext uri="{FF2B5EF4-FFF2-40B4-BE49-F238E27FC236}">
                <a16:creationId xmlns:a16="http://schemas.microsoft.com/office/drawing/2014/main" id="{CAAF11DE-8712-E94B-931D-B823F5A3EB20}"/>
              </a:ext>
            </a:extLst>
          </p:cNvPr>
          <p:cNvSpPr/>
          <p:nvPr/>
        </p:nvSpPr>
        <p:spPr>
          <a:xfrm>
            <a:off x="1905000" y="455684"/>
            <a:ext cx="1828800" cy="189905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3396B31A-203B-CB40-8860-2D6CEF33382B}"/>
              </a:ext>
            </a:extLst>
          </p:cNvPr>
          <p:cNvSpPr/>
          <p:nvPr/>
        </p:nvSpPr>
        <p:spPr>
          <a:xfrm flipV="1">
            <a:off x="6248400" y="419241"/>
            <a:ext cx="2115820" cy="72886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F2E767B8-858A-4940-B8DB-BAD16FE39C17}"/>
              </a:ext>
            </a:extLst>
          </p:cNvPr>
          <p:cNvSpPr/>
          <p:nvPr/>
        </p:nvSpPr>
        <p:spPr>
          <a:xfrm>
            <a:off x="6248400" y="1998018"/>
            <a:ext cx="2285999" cy="221599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tx2"/>
                </a:solidFill>
              </a:rPr>
              <a:t>GLI INVESTITORI </a:t>
            </a:r>
          </a:p>
          <a:p>
            <a:pPr algn="ctr"/>
            <a:r>
              <a:rPr lang="it-IT" sz="1200" b="1" dirty="0">
                <a:solidFill>
                  <a:schemeClr val="tx2"/>
                </a:solidFill>
              </a:rPr>
              <a:t>ISTITUZIONALI</a:t>
            </a:r>
          </a:p>
          <a:p>
            <a:pPr algn="just"/>
            <a:endParaRPr lang="it-IT" sz="1200" b="1" dirty="0"/>
          </a:p>
          <a:p>
            <a:pPr algn="just"/>
            <a:r>
              <a:rPr lang="it-IT" sz="1100" dirty="0"/>
              <a:t>la cui attività principale è investire in strumenti finanziari, compresi gli enti dediti alla cartolarizzazione di attivi o altre operazioni finanziarie</a:t>
            </a:r>
          </a:p>
          <a:p>
            <a:pPr algn="just"/>
            <a:endParaRPr lang="it-IT" sz="1100" dirty="0"/>
          </a:p>
          <a:p>
            <a:pPr algn="just"/>
            <a:endParaRPr lang="it-IT" sz="1100" dirty="0"/>
          </a:p>
          <a:p>
            <a:pPr algn="just"/>
            <a:endParaRPr lang="it-IT" sz="1100" dirty="0"/>
          </a:p>
          <a:p>
            <a:pPr algn="just"/>
            <a:endParaRPr lang="it-IT" sz="1400" dirty="0"/>
          </a:p>
          <a:p>
            <a:pPr algn="just"/>
            <a:endParaRPr lang="it-IT" sz="100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B0E8931A-1993-854D-9002-5835211C2384}"/>
              </a:ext>
            </a:extLst>
          </p:cNvPr>
          <p:cNvSpPr/>
          <p:nvPr/>
        </p:nvSpPr>
        <p:spPr>
          <a:xfrm>
            <a:off x="1219200" y="1380351"/>
            <a:ext cx="7162800" cy="30777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1"/>
              </a:rPr>
              <a:t>INVESTITORI PROFESSIONALI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700ACE65-8683-2648-A6E4-2AB661F68394}"/>
              </a:ext>
            </a:extLst>
          </p:cNvPr>
          <p:cNvSpPr txBox="1"/>
          <p:nvPr/>
        </p:nvSpPr>
        <p:spPr>
          <a:xfrm>
            <a:off x="761999" y="361950"/>
            <a:ext cx="1143001" cy="202620"/>
          </a:xfrm>
          <a:prstGeom prst="rect">
            <a:avLst/>
          </a:prstGeom>
          <a:ln w="15239">
            <a:solidFill>
              <a:srgbClr val="FF66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165100" marR="158115" algn="ctr">
              <a:lnSpc>
                <a:spcPct val="100000"/>
              </a:lnSpc>
              <a:spcBef>
                <a:spcPts val="140"/>
              </a:spcBef>
            </a:pPr>
            <a:r>
              <a:rPr lang="it-IT" sz="1200" b="1" spc="-20" dirty="0">
                <a:solidFill>
                  <a:srgbClr val="001F5F"/>
                </a:solidFill>
                <a:latin typeface="Calibri"/>
                <a:cs typeface="Calibri"/>
              </a:rPr>
              <a:t>INVESTITORI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9838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672082" y="4703148"/>
            <a:ext cx="4738117" cy="324782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247" y="4504944"/>
            <a:ext cx="334010" cy="341630"/>
          </a:xfrm>
          <a:custGeom>
            <a:avLst/>
            <a:gdLst/>
            <a:ahLst/>
            <a:cxnLst/>
            <a:rect l="l" t="t" r="r" b="b"/>
            <a:pathLst>
              <a:path w="334009" h="341629">
                <a:moveTo>
                  <a:pt x="0" y="170687"/>
                </a:moveTo>
                <a:lnTo>
                  <a:pt x="5958" y="125311"/>
                </a:lnTo>
                <a:lnTo>
                  <a:pt x="22775" y="84536"/>
                </a:lnTo>
                <a:lnTo>
                  <a:pt x="48863" y="49991"/>
                </a:lnTo>
                <a:lnTo>
                  <a:pt x="82634" y="23303"/>
                </a:lnTo>
                <a:lnTo>
                  <a:pt x="122502" y="6096"/>
                </a:lnTo>
                <a:lnTo>
                  <a:pt x="166877" y="0"/>
                </a:lnTo>
                <a:lnTo>
                  <a:pt x="211253" y="6096"/>
                </a:lnTo>
                <a:lnTo>
                  <a:pt x="251121" y="23303"/>
                </a:lnTo>
                <a:lnTo>
                  <a:pt x="284892" y="49991"/>
                </a:lnTo>
                <a:lnTo>
                  <a:pt x="310980" y="84536"/>
                </a:lnTo>
                <a:lnTo>
                  <a:pt x="327797" y="125311"/>
                </a:lnTo>
                <a:lnTo>
                  <a:pt x="333755" y="170687"/>
                </a:lnTo>
                <a:lnTo>
                  <a:pt x="327797" y="216064"/>
                </a:lnTo>
                <a:lnTo>
                  <a:pt x="310980" y="256839"/>
                </a:lnTo>
                <a:lnTo>
                  <a:pt x="284892" y="291384"/>
                </a:lnTo>
                <a:lnTo>
                  <a:pt x="251121" y="318072"/>
                </a:lnTo>
                <a:lnTo>
                  <a:pt x="211253" y="335279"/>
                </a:lnTo>
                <a:lnTo>
                  <a:pt x="166877" y="341375"/>
                </a:lnTo>
                <a:lnTo>
                  <a:pt x="122502" y="335279"/>
                </a:lnTo>
                <a:lnTo>
                  <a:pt x="82634" y="318072"/>
                </a:lnTo>
                <a:lnTo>
                  <a:pt x="48863" y="291384"/>
                </a:lnTo>
                <a:lnTo>
                  <a:pt x="22775" y="256839"/>
                </a:lnTo>
                <a:lnTo>
                  <a:pt x="5958" y="216064"/>
                </a:lnTo>
                <a:lnTo>
                  <a:pt x="0" y="17068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FEF1E1C-4260-3B44-A190-52031EA52049}"/>
              </a:ext>
            </a:extLst>
          </p:cNvPr>
          <p:cNvSpPr/>
          <p:nvPr/>
        </p:nvSpPr>
        <p:spPr>
          <a:xfrm>
            <a:off x="762000" y="1523345"/>
            <a:ext cx="2476500" cy="290848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it-IT" sz="1100" b="1" dirty="0"/>
              <a:t>FLOTTANTE</a:t>
            </a:r>
            <a:endParaRPr lang="it-IT" sz="1100" dirty="0"/>
          </a:p>
          <a:p>
            <a:endParaRPr lang="it-IT" sz="1100" b="1" dirty="0"/>
          </a:p>
          <a:p>
            <a:r>
              <a:rPr lang="it-IT" sz="1100" b="1" dirty="0"/>
              <a:t>10%</a:t>
            </a:r>
            <a:r>
              <a:rPr lang="it-IT" sz="1100" dirty="0"/>
              <a:t> ripartito tra almeno 5 investitori, anche non istituzionali o professionali</a:t>
            </a:r>
          </a:p>
          <a:p>
            <a:endParaRPr lang="it-IT" sz="1100" dirty="0"/>
          </a:p>
          <a:p>
            <a:r>
              <a:rPr lang="it-IT" sz="1100" dirty="0"/>
              <a:t>Se il flottante è compreso tra un minimo del 2% ed il 10% Borsa Italiana dispone </a:t>
            </a:r>
            <a:r>
              <a:rPr lang="it-IT" sz="1100" b="1" dirty="0"/>
              <a:t>l’ammissione e la contestuale sospensione</a:t>
            </a:r>
          </a:p>
          <a:p>
            <a:endParaRPr lang="it-IT" sz="1100" dirty="0"/>
          </a:p>
          <a:p>
            <a:r>
              <a:rPr lang="it-IT" sz="1100" dirty="0"/>
              <a:t>Se trascorrono 2 anni senza che il requisito del flottante sia soddisfatto Borsa Italiana dispone la </a:t>
            </a:r>
            <a:r>
              <a:rPr lang="it-IT" sz="1100" b="1" dirty="0"/>
              <a:t>revoca dalla quotazione</a:t>
            </a:r>
            <a:r>
              <a:rPr lang="it-IT" sz="1100" dirty="0"/>
              <a:t> sul Segmento Professionale</a:t>
            </a:r>
          </a:p>
          <a:p>
            <a:endParaRPr lang="it-IT" dirty="0"/>
          </a:p>
          <a:p>
            <a:endParaRPr lang="it-IT" sz="11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31678D8-5D4F-9C4F-9807-C882AF2F08FD}"/>
              </a:ext>
            </a:extLst>
          </p:cNvPr>
          <p:cNvSpPr/>
          <p:nvPr/>
        </p:nvSpPr>
        <p:spPr>
          <a:xfrm>
            <a:off x="3429000" y="1523345"/>
            <a:ext cx="2476500" cy="292387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it-IT" sz="1100" b="1" dirty="0"/>
              <a:t>DOCUMENTAZIONE</a:t>
            </a:r>
          </a:p>
          <a:p>
            <a:pPr algn="just" fontAlgn="base"/>
            <a:endParaRPr lang="it-IT" sz="1100" b="1" dirty="0"/>
          </a:p>
          <a:p>
            <a:pPr algn="just" fontAlgn="base"/>
            <a:r>
              <a:rPr lang="it-IT" sz="1100" dirty="0"/>
              <a:t>Documento di ammissione</a:t>
            </a:r>
          </a:p>
          <a:p>
            <a:pPr algn="just" fontAlgn="base"/>
            <a:endParaRPr lang="it-IT" sz="1100" dirty="0"/>
          </a:p>
          <a:p>
            <a:pPr algn="just" fontAlgn="base"/>
            <a:endParaRPr lang="it-IT" sz="1100" dirty="0"/>
          </a:p>
          <a:p>
            <a:pPr algn="just" fontAlgn="base"/>
            <a:endParaRPr lang="it-IT" sz="1400" dirty="0"/>
          </a:p>
          <a:p>
            <a:pPr algn="just" fontAlgn="base"/>
            <a:endParaRPr lang="it-IT" sz="1100" dirty="0"/>
          </a:p>
          <a:p>
            <a:pPr algn="just" fontAlgn="base"/>
            <a:endParaRPr lang="it-IT" sz="1100" dirty="0"/>
          </a:p>
          <a:p>
            <a:pPr algn="just" fontAlgn="base"/>
            <a:endParaRPr lang="it-IT" sz="1100" dirty="0"/>
          </a:p>
          <a:p>
            <a:pPr algn="just" fontAlgn="base"/>
            <a:endParaRPr lang="it-IT" sz="1100" dirty="0"/>
          </a:p>
          <a:p>
            <a:pPr algn="just" fontAlgn="base"/>
            <a:endParaRPr lang="it-IT" sz="1100" dirty="0"/>
          </a:p>
          <a:p>
            <a:pPr algn="just" fontAlgn="base"/>
            <a:endParaRPr lang="it-IT" sz="1100" dirty="0"/>
          </a:p>
          <a:p>
            <a:pPr algn="just" fontAlgn="base"/>
            <a:endParaRPr lang="it-IT" sz="1100" dirty="0"/>
          </a:p>
          <a:p>
            <a:pPr algn="just" fontAlgn="base"/>
            <a:endParaRPr lang="it-IT" sz="1100" dirty="0"/>
          </a:p>
          <a:p>
            <a:pPr algn="just" fontAlgn="base"/>
            <a:endParaRPr lang="it-IT" sz="1600" dirty="0"/>
          </a:p>
          <a:p>
            <a:pPr algn="just" fontAlgn="base"/>
            <a:endParaRPr lang="it-IT" sz="1100" dirty="0"/>
          </a:p>
        </p:txBody>
      </p:sp>
      <p:pic>
        <p:nvPicPr>
          <p:cNvPr id="3" name="Elemento grafico 2" descr="Banca">
            <a:extLst>
              <a:ext uri="{FF2B5EF4-FFF2-40B4-BE49-F238E27FC236}">
                <a16:creationId xmlns:a16="http://schemas.microsoft.com/office/drawing/2014/main" id="{A7EAE693-7BAB-694A-A409-E3EC3E3E1E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9600" y="590550"/>
            <a:ext cx="533400" cy="533400"/>
          </a:xfrm>
          <a:prstGeom prst="rect">
            <a:avLst/>
          </a:prstGeom>
        </p:spPr>
      </p:pic>
      <p:sp>
        <p:nvSpPr>
          <p:cNvPr id="21" name="object 11">
            <a:extLst>
              <a:ext uri="{FF2B5EF4-FFF2-40B4-BE49-F238E27FC236}">
                <a16:creationId xmlns:a16="http://schemas.microsoft.com/office/drawing/2014/main" id="{032C2150-F168-D345-927E-2BB2E9D86A62}"/>
              </a:ext>
            </a:extLst>
          </p:cNvPr>
          <p:cNvSpPr/>
          <p:nvPr/>
        </p:nvSpPr>
        <p:spPr>
          <a:xfrm>
            <a:off x="5410200" y="4705349"/>
            <a:ext cx="3061718" cy="45719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0D8657C5-458E-C845-9B71-FEB88217359A}"/>
              </a:ext>
            </a:extLst>
          </p:cNvPr>
          <p:cNvSpPr txBox="1"/>
          <p:nvPr/>
        </p:nvSpPr>
        <p:spPr>
          <a:xfrm>
            <a:off x="3505200" y="359790"/>
            <a:ext cx="46761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79345" algn="l"/>
                <a:tab pos="4662805" algn="l"/>
              </a:tabLst>
            </a:pPr>
            <a:r>
              <a:rPr lang="it-IT" sz="1200" spc="-10" dirty="0">
                <a:solidFill>
                  <a:srgbClr val="001F5F"/>
                </a:solidFill>
                <a:latin typeface="Calibri"/>
                <a:cs typeface="Calibri"/>
              </a:rPr>
              <a:t>PECULIARITA’ DEL MERCATO AIM PRO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4" name="object 8">
            <a:extLst>
              <a:ext uri="{FF2B5EF4-FFF2-40B4-BE49-F238E27FC236}">
                <a16:creationId xmlns:a16="http://schemas.microsoft.com/office/drawing/2014/main" id="{CAAF11DE-8712-E94B-931D-B823F5A3EB20}"/>
              </a:ext>
            </a:extLst>
          </p:cNvPr>
          <p:cNvSpPr/>
          <p:nvPr/>
        </p:nvSpPr>
        <p:spPr>
          <a:xfrm>
            <a:off x="1828800" y="455684"/>
            <a:ext cx="1658620" cy="189905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3396B31A-203B-CB40-8860-2D6CEF33382B}"/>
              </a:ext>
            </a:extLst>
          </p:cNvPr>
          <p:cNvSpPr/>
          <p:nvPr/>
        </p:nvSpPr>
        <p:spPr>
          <a:xfrm flipV="1">
            <a:off x="5943600" y="419241"/>
            <a:ext cx="2115820" cy="72886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F2E767B8-858A-4940-B8DB-BAD16FE39C17}"/>
              </a:ext>
            </a:extLst>
          </p:cNvPr>
          <p:cNvSpPr/>
          <p:nvPr/>
        </p:nvSpPr>
        <p:spPr>
          <a:xfrm>
            <a:off x="6096000" y="1522095"/>
            <a:ext cx="2476500" cy="295465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it-IT" sz="1100" b="1" dirty="0"/>
              <a:t>NEGOZIAZIONE</a:t>
            </a:r>
          </a:p>
          <a:p>
            <a:endParaRPr lang="it-IT" sz="1100" dirty="0"/>
          </a:p>
          <a:p>
            <a:pPr>
              <a:spcAft>
                <a:spcPts val="400"/>
              </a:spcAft>
            </a:pPr>
            <a:r>
              <a:rPr lang="it-IT" sz="1100" dirty="0"/>
              <a:t>Le negoziazioni sono accessibili ai soli </a:t>
            </a:r>
            <a:r>
              <a:rPr lang="it-IT" sz="1100" b="1" dirty="0"/>
              <a:t>investitori professionali</a:t>
            </a:r>
            <a:endParaRPr lang="it-IT" sz="1100" dirty="0"/>
          </a:p>
          <a:p>
            <a:pPr>
              <a:spcAft>
                <a:spcPts val="400"/>
              </a:spcAft>
            </a:pPr>
            <a:r>
              <a:rPr lang="it-IT" sz="1100" dirty="0"/>
              <a:t>Sono consentite operazioni in vendita a investitori non professionali limitatamente a azionisti esistenti all’ammissione</a:t>
            </a:r>
          </a:p>
          <a:p>
            <a:pPr>
              <a:spcAft>
                <a:spcPts val="400"/>
              </a:spcAft>
            </a:pPr>
            <a:r>
              <a:rPr lang="it-IT" sz="1100" b="1" dirty="0"/>
              <a:t>Non è richiesta la presenza dello Specialista</a:t>
            </a:r>
            <a:endParaRPr lang="it-IT" sz="1100" dirty="0"/>
          </a:p>
          <a:p>
            <a:r>
              <a:rPr lang="it-IT" sz="1100" dirty="0"/>
              <a:t>La negoziazione avviene sulla base di un </a:t>
            </a:r>
            <a:r>
              <a:rPr lang="it-IT" sz="1100" b="1" dirty="0"/>
              <a:t>prezzo unico giornaliero</a:t>
            </a:r>
            <a:r>
              <a:rPr lang="it-IT" sz="1100" dirty="0"/>
              <a:t>, secondo il meccanismo d’asta</a:t>
            </a:r>
          </a:p>
          <a:p>
            <a:r>
              <a:rPr lang="it-IT" sz="1100" dirty="0"/>
              <a:t>Il lotto minimo di negoziazione è corrispondente ad un controvalore di € 5.000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B0E8931A-1993-854D-9002-5835211C2384}"/>
              </a:ext>
            </a:extLst>
          </p:cNvPr>
          <p:cNvSpPr/>
          <p:nvPr/>
        </p:nvSpPr>
        <p:spPr>
          <a:xfrm>
            <a:off x="1143000" y="1123950"/>
            <a:ext cx="7086600" cy="30777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1"/>
              </a:rPr>
              <a:t>PECULIARITA’</a:t>
            </a:r>
            <a:r>
              <a:rPr lang="it-IT" sz="1200" dirty="0">
                <a:latin typeface="1"/>
              </a:rPr>
              <a:t> </a:t>
            </a:r>
            <a:endParaRPr lang="it-IT" sz="1200" dirty="0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49DF3825-034E-E14A-9FD2-6AE0BDCA69E4}"/>
              </a:ext>
            </a:extLst>
          </p:cNvPr>
          <p:cNvSpPr txBox="1"/>
          <p:nvPr/>
        </p:nvSpPr>
        <p:spPr>
          <a:xfrm>
            <a:off x="609601" y="361950"/>
            <a:ext cx="1143000" cy="202620"/>
          </a:xfrm>
          <a:prstGeom prst="rect">
            <a:avLst/>
          </a:prstGeom>
          <a:ln w="15239">
            <a:solidFill>
              <a:srgbClr val="FF66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165100" marR="158115" algn="ctr">
              <a:lnSpc>
                <a:spcPct val="100000"/>
              </a:lnSpc>
              <a:spcBef>
                <a:spcPts val="140"/>
              </a:spcBef>
            </a:pPr>
            <a:r>
              <a:rPr lang="it-IT" sz="1200" b="1" spc="-20" dirty="0">
                <a:solidFill>
                  <a:srgbClr val="001F5F"/>
                </a:solidFill>
                <a:latin typeface="Calibri"/>
                <a:cs typeface="Calibri"/>
              </a:rPr>
              <a:t>PECULIARITA’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7574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672082" y="4710954"/>
            <a:ext cx="4965628" cy="165250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9247" y="4504944"/>
            <a:ext cx="334010" cy="341630"/>
          </a:xfrm>
          <a:custGeom>
            <a:avLst/>
            <a:gdLst/>
            <a:ahLst/>
            <a:cxnLst/>
            <a:rect l="l" t="t" r="r" b="b"/>
            <a:pathLst>
              <a:path w="334009" h="341629">
                <a:moveTo>
                  <a:pt x="0" y="170687"/>
                </a:moveTo>
                <a:lnTo>
                  <a:pt x="5958" y="125311"/>
                </a:lnTo>
                <a:lnTo>
                  <a:pt x="22775" y="84536"/>
                </a:lnTo>
                <a:lnTo>
                  <a:pt x="48863" y="49991"/>
                </a:lnTo>
                <a:lnTo>
                  <a:pt x="82634" y="23303"/>
                </a:lnTo>
                <a:lnTo>
                  <a:pt x="122502" y="6096"/>
                </a:lnTo>
                <a:lnTo>
                  <a:pt x="166877" y="0"/>
                </a:lnTo>
                <a:lnTo>
                  <a:pt x="211253" y="6096"/>
                </a:lnTo>
                <a:lnTo>
                  <a:pt x="251121" y="23303"/>
                </a:lnTo>
                <a:lnTo>
                  <a:pt x="284892" y="49991"/>
                </a:lnTo>
                <a:lnTo>
                  <a:pt x="310980" y="84536"/>
                </a:lnTo>
                <a:lnTo>
                  <a:pt x="327797" y="125311"/>
                </a:lnTo>
                <a:lnTo>
                  <a:pt x="333755" y="170687"/>
                </a:lnTo>
                <a:lnTo>
                  <a:pt x="327797" y="216064"/>
                </a:lnTo>
                <a:lnTo>
                  <a:pt x="310980" y="256839"/>
                </a:lnTo>
                <a:lnTo>
                  <a:pt x="284892" y="291384"/>
                </a:lnTo>
                <a:lnTo>
                  <a:pt x="251121" y="318072"/>
                </a:lnTo>
                <a:lnTo>
                  <a:pt x="211253" y="335279"/>
                </a:lnTo>
                <a:lnTo>
                  <a:pt x="166877" y="341375"/>
                </a:lnTo>
                <a:lnTo>
                  <a:pt x="122502" y="335279"/>
                </a:lnTo>
                <a:lnTo>
                  <a:pt x="82634" y="318072"/>
                </a:lnTo>
                <a:lnTo>
                  <a:pt x="48863" y="291384"/>
                </a:lnTo>
                <a:lnTo>
                  <a:pt x="22775" y="256839"/>
                </a:lnTo>
                <a:lnTo>
                  <a:pt x="5958" y="216064"/>
                </a:lnTo>
                <a:lnTo>
                  <a:pt x="0" y="17068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FEF1E1C-4260-3B44-A190-52031EA52049}"/>
              </a:ext>
            </a:extLst>
          </p:cNvPr>
          <p:cNvSpPr/>
          <p:nvPr/>
        </p:nvSpPr>
        <p:spPr>
          <a:xfrm>
            <a:off x="1922780" y="1581150"/>
            <a:ext cx="2725420" cy="280076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chemeClr val="tx2"/>
                </a:solidFill>
              </a:rPr>
              <a:t>REQUISITI SOSTANZIALI</a:t>
            </a:r>
          </a:p>
          <a:p>
            <a:endParaRPr lang="it-IT" sz="1100" b="1" dirty="0"/>
          </a:p>
          <a:p>
            <a:pPr marL="171450" indent="-171450">
              <a:spcAft>
                <a:spcPts val="400"/>
              </a:spcAft>
              <a:buFont typeface="Wingdings" pitchFamily="2" charset="2"/>
              <a:buChar char="ü"/>
            </a:pPr>
            <a:r>
              <a:rPr lang="it-IT" sz="1100" dirty="0"/>
              <a:t>Reali prospettive di crescita e gestione del business</a:t>
            </a:r>
          </a:p>
          <a:p>
            <a:pPr marL="171450" indent="-171450">
              <a:spcAft>
                <a:spcPts val="400"/>
              </a:spcAft>
              <a:buFont typeface="Wingdings" pitchFamily="2" charset="2"/>
              <a:buChar char="ü"/>
            </a:pPr>
            <a:r>
              <a:rPr lang="it-IT" sz="1100" dirty="0"/>
              <a:t>Orientamento alla creazione di valore</a:t>
            </a:r>
          </a:p>
          <a:p>
            <a:pPr marL="171450" indent="-171450">
              <a:spcAft>
                <a:spcPts val="400"/>
              </a:spcAft>
              <a:buFont typeface="Wingdings" pitchFamily="2" charset="2"/>
              <a:buChar char="ü"/>
            </a:pPr>
            <a:r>
              <a:rPr lang="it-IT" sz="1100" dirty="0"/>
              <a:t>Strategia chiara e sostenibile</a:t>
            </a:r>
          </a:p>
          <a:p>
            <a:pPr marL="171450" indent="-171450">
              <a:spcAft>
                <a:spcPts val="400"/>
              </a:spcAft>
              <a:buFont typeface="Wingdings" pitchFamily="2" charset="2"/>
              <a:buChar char="ü"/>
            </a:pPr>
            <a:r>
              <a:rPr lang="it-IT" sz="1100" dirty="0"/>
              <a:t>Trasparenza contabile</a:t>
            </a:r>
          </a:p>
          <a:p>
            <a:pPr marL="171450" indent="-171450">
              <a:spcAft>
                <a:spcPts val="400"/>
              </a:spcAft>
              <a:buFont typeface="Wingdings" pitchFamily="2" charset="2"/>
              <a:buChar char="ü"/>
            </a:pPr>
            <a:r>
              <a:rPr lang="it-IT" sz="1100" dirty="0"/>
              <a:t>Buon posizionamento competitivo</a:t>
            </a:r>
          </a:p>
          <a:p>
            <a:pPr marL="171450" indent="-171450">
              <a:spcAft>
                <a:spcPts val="400"/>
              </a:spcAft>
              <a:buFont typeface="Wingdings" pitchFamily="2" charset="2"/>
              <a:buChar char="ü"/>
            </a:pPr>
            <a:r>
              <a:rPr lang="it-IT" sz="1100" dirty="0"/>
              <a:t>Autonomia gestionale</a:t>
            </a:r>
          </a:p>
          <a:p>
            <a:pPr marL="171450" indent="-171450">
              <a:spcAft>
                <a:spcPts val="400"/>
              </a:spcAft>
              <a:buFont typeface="Wingdings" pitchFamily="2" charset="2"/>
              <a:buChar char="ü"/>
            </a:pPr>
            <a:r>
              <a:rPr lang="it-IT" sz="1100" dirty="0"/>
              <a:t>Ricavi e marginalità in crescita</a:t>
            </a:r>
          </a:p>
          <a:p>
            <a:pPr marL="171450" indent="-171450">
              <a:spcAft>
                <a:spcPts val="400"/>
              </a:spcAft>
              <a:buFont typeface="Wingdings" pitchFamily="2" charset="2"/>
              <a:buChar char="ü"/>
            </a:pPr>
            <a:r>
              <a:rPr lang="it-IT" sz="1100" dirty="0"/>
              <a:t>Valida struttura manageriale</a:t>
            </a:r>
          </a:p>
          <a:p>
            <a:pPr marL="171450" indent="-171450">
              <a:spcAft>
                <a:spcPts val="400"/>
              </a:spcAft>
              <a:buFont typeface="Wingdings" pitchFamily="2" charset="2"/>
              <a:buChar char="ü"/>
            </a:pPr>
            <a:r>
              <a:rPr lang="it-IT" sz="1100" dirty="0"/>
              <a:t>Struttura finanziaria solida</a:t>
            </a:r>
          </a:p>
          <a:p>
            <a:pPr>
              <a:spcAft>
                <a:spcPts val="400"/>
              </a:spcAft>
            </a:pPr>
            <a:endParaRPr lang="it-IT" sz="11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31678D8-5D4F-9C4F-9807-C882AF2F08FD}"/>
              </a:ext>
            </a:extLst>
          </p:cNvPr>
          <p:cNvSpPr/>
          <p:nvPr/>
        </p:nvSpPr>
        <p:spPr>
          <a:xfrm>
            <a:off x="5427980" y="1581150"/>
            <a:ext cx="2725420" cy="272382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chemeClr val="tx2"/>
                </a:solidFill>
              </a:rPr>
              <a:t>REQUISITI FORMALI</a:t>
            </a:r>
          </a:p>
          <a:p>
            <a:endParaRPr lang="it-IT" sz="1100" b="1" dirty="0"/>
          </a:p>
          <a:p>
            <a:r>
              <a:rPr lang="it-IT" sz="1100" dirty="0"/>
              <a:t>I requisiti formali per l’ammissione sono contenuti nel Regolamento</a:t>
            </a:r>
          </a:p>
          <a:p>
            <a:endParaRPr lang="it-IT" sz="1100" dirty="0"/>
          </a:p>
          <a:p>
            <a:endParaRPr lang="it-IT" sz="1100" dirty="0"/>
          </a:p>
          <a:p>
            <a:endParaRPr lang="it-IT" sz="1100" dirty="0"/>
          </a:p>
          <a:p>
            <a:endParaRPr lang="it-IT" sz="1100" dirty="0"/>
          </a:p>
          <a:p>
            <a:endParaRPr lang="it-IT" sz="1200" dirty="0"/>
          </a:p>
          <a:p>
            <a:endParaRPr lang="it-IT" sz="1200" dirty="0"/>
          </a:p>
          <a:p>
            <a:endParaRPr lang="it-IT" sz="1200" dirty="0"/>
          </a:p>
          <a:p>
            <a:endParaRPr lang="it-IT" sz="1100" dirty="0"/>
          </a:p>
          <a:p>
            <a:endParaRPr lang="it-IT" sz="1100" dirty="0"/>
          </a:p>
          <a:p>
            <a:endParaRPr lang="it-IT" sz="1100" dirty="0"/>
          </a:p>
          <a:p>
            <a:pPr algn="just" fontAlgn="base"/>
            <a:endParaRPr lang="it-IT" sz="1100" dirty="0"/>
          </a:p>
        </p:txBody>
      </p:sp>
      <p:pic>
        <p:nvPicPr>
          <p:cNvPr id="3" name="Elemento grafico 2" descr="Banca">
            <a:extLst>
              <a:ext uri="{FF2B5EF4-FFF2-40B4-BE49-F238E27FC236}">
                <a16:creationId xmlns:a16="http://schemas.microsoft.com/office/drawing/2014/main" id="{A7EAE693-7BAB-694A-A409-E3EC3E3E1E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1962" y="684312"/>
            <a:ext cx="439638" cy="439638"/>
          </a:xfrm>
          <a:prstGeom prst="rect">
            <a:avLst/>
          </a:prstGeom>
        </p:spPr>
      </p:pic>
      <p:sp>
        <p:nvSpPr>
          <p:cNvPr id="21" name="object 11">
            <a:extLst>
              <a:ext uri="{FF2B5EF4-FFF2-40B4-BE49-F238E27FC236}">
                <a16:creationId xmlns:a16="http://schemas.microsoft.com/office/drawing/2014/main" id="{032C2150-F168-D345-927E-2BB2E9D86A62}"/>
              </a:ext>
            </a:extLst>
          </p:cNvPr>
          <p:cNvSpPr/>
          <p:nvPr/>
        </p:nvSpPr>
        <p:spPr>
          <a:xfrm flipV="1">
            <a:off x="5637710" y="4665234"/>
            <a:ext cx="2834208" cy="45719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0D8657C5-458E-C845-9B71-FEB88217359A}"/>
              </a:ext>
            </a:extLst>
          </p:cNvPr>
          <p:cNvSpPr txBox="1"/>
          <p:nvPr/>
        </p:nvSpPr>
        <p:spPr>
          <a:xfrm>
            <a:off x="3276600" y="359790"/>
            <a:ext cx="23622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79345" algn="l"/>
                <a:tab pos="4662805" algn="l"/>
              </a:tabLst>
            </a:pPr>
            <a:r>
              <a:rPr lang="it-IT" sz="1200" spc="-10" dirty="0">
                <a:solidFill>
                  <a:srgbClr val="001F5F"/>
                </a:solidFill>
                <a:latin typeface="Calibri"/>
                <a:cs typeface="Calibri"/>
              </a:rPr>
              <a:t>REQUISITI FORMALI E SOSTANZIALI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4" name="object 8">
            <a:extLst>
              <a:ext uri="{FF2B5EF4-FFF2-40B4-BE49-F238E27FC236}">
                <a16:creationId xmlns:a16="http://schemas.microsoft.com/office/drawing/2014/main" id="{CAAF11DE-8712-E94B-931D-B823F5A3EB20}"/>
              </a:ext>
            </a:extLst>
          </p:cNvPr>
          <p:cNvSpPr/>
          <p:nvPr/>
        </p:nvSpPr>
        <p:spPr>
          <a:xfrm>
            <a:off x="1756317" y="462327"/>
            <a:ext cx="1371600" cy="189905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3396B31A-203B-CB40-8860-2D6CEF33382B}"/>
              </a:ext>
            </a:extLst>
          </p:cNvPr>
          <p:cNvSpPr/>
          <p:nvPr/>
        </p:nvSpPr>
        <p:spPr>
          <a:xfrm flipV="1">
            <a:off x="5562600" y="419241"/>
            <a:ext cx="2115820" cy="72886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B0E8931A-1993-854D-9002-5835211C2384}"/>
              </a:ext>
            </a:extLst>
          </p:cNvPr>
          <p:cNvSpPr/>
          <p:nvPr/>
        </p:nvSpPr>
        <p:spPr>
          <a:xfrm>
            <a:off x="3505200" y="1151751"/>
            <a:ext cx="2971800" cy="30777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1"/>
              </a:rPr>
              <a:t>REQUISITI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9CA77690-3C71-DF42-BCA1-1A34114E437C}"/>
              </a:ext>
            </a:extLst>
          </p:cNvPr>
          <p:cNvSpPr/>
          <p:nvPr/>
        </p:nvSpPr>
        <p:spPr>
          <a:xfrm>
            <a:off x="152400" y="1637631"/>
            <a:ext cx="544195" cy="975360"/>
          </a:xfrm>
          <a:custGeom>
            <a:avLst/>
            <a:gdLst/>
            <a:ahLst/>
            <a:cxnLst/>
            <a:rect l="l" t="t" r="r" b="b"/>
            <a:pathLst>
              <a:path w="544195" h="975360">
                <a:moveTo>
                  <a:pt x="0" y="0"/>
                </a:moveTo>
                <a:lnTo>
                  <a:pt x="0" y="975360"/>
                </a:lnTo>
                <a:lnTo>
                  <a:pt x="544068" y="487679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B53FA862-73BF-6647-A2B1-7AC6EB6B8207}"/>
              </a:ext>
            </a:extLst>
          </p:cNvPr>
          <p:cNvSpPr txBox="1"/>
          <p:nvPr/>
        </p:nvSpPr>
        <p:spPr>
          <a:xfrm>
            <a:off x="717550" y="1803488"/>
            <a:ext cx="95885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1200" spc="-5" dirty="0">
                <a:solidFill>
                  <a:srgbClr val="E85F07"/>
                </a:solidFill>
                <a:latin typeface="Calibri"/>
                <a:cs typeface="Calibri"/>
              </a:rPr>
              <a:t>PRINCIPALI REQUISITI FORMALI DI AMMISSIONE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C2C55E52-12E3-5F4C-849E-CFAA6DB974A0}"/>
              </a:ext>
            </a:extLst>
          </p:cNvPr>
          <p:cNvSpPr txBox="1"/>
          <p:nvPr/>
        </p:nvSpPr>
        <p:spPr>
          <a:xfrm>
            <a:off x="761999" y="361950"/>
            <a:ext cx="990601" cy="202620"/>
          </a:xfrm>
          <a:prstGeom prst="rect">
            <a:avLst/>
          </a:prstGeom>
          <a:ln w="15239">
            <a:solidFill>
              <a:srgbClr val="FF66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165100" marR="158115" algn="ctr">
              <a:lnSpc>
                <a:spcPct val="100000"/>
              </a:lnSpc>
              <a:spcBef>
                <a:spcPts val="140"/>
              </a:spcBef>
            </a:pPr>
            <a:r>
              <a:rPr lang="it-IT" sz="1200" b="1" spc="-20" dirty="0">
                <a:solidFill>
                  <a:srgbClr val="001F5F"/>
                </a:solidFill>
                <a:latin typeface="Calibri"/>
                <a:cs typeface="Calibri"/>
              </a:rPr>
              <a:t>REQUISITI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4686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72082" y="4705350"/>
            <a:ext cx="4661918" cy="438150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99247" y="4504944"/>
            <a:ext cx="334010" cy="341630"/>
          </a:xfrm>
          <a:custGeom>
            <a:avLst/>
            <a:gdLst/>
            <a:ahLst/>
            <a:cxnLst/>
            <a:rect l="l" t="t" r="r" b="b"/>
            <a:pathLst>
              <a:path w="334009" h="341629">
                <a:moveTo>
                  <a:pt x="166877" y="0"/>
                </a:moveTo>
                <a:lnTo>
                  <a:pt x="122502" y="6096"/>
                </a:lnTo>
                <a:lnTo>
                  <a:pt x="82634" y="23303"/>
                </a:lnTo>
                <a:lnTo>
                  <a:pt x="48863" y="49991"/>
                </a:lnTo>
                <a:lnTo>
                  <a:pt x="22775" y="84536"/>
                </a:lnTo>
                <a:lnTo>
                  <a:pt x="5958" y="125311"/>
                </a:lnTo>
                <a:lnTo>
                  <a:pt x="0" y="170687"/>
                </a:lnTo>
                <a:lnTo>
                  <a:pt x="5958" y="216064"/>
                </a:lnTo>
                <a:lnTo>
                  <a:pt x="22775" y="256839"/>
                </a:lnTo>
                <a:lnTo>
                  <a:pt x="48863" y="291384"/>
                </a:lnTo>
                <a:lnTo>
                  <a:pt x="82634" y="318072"/>
                </a:lnTo>
                <a:lnTo>
                  <a:pt x="122502" y="335279"/>
                </a:lnTo>
                <a:lnTo>
                  <a:pt x="166877" y="341375"/>
                </a:lnTo>
                <a:lnTo>
                  <a:pt x="211253" y="335279"/>
                </a:lnTo>
                <a:lnTo>
                  <a:pt x="251121" y="318072"/>
                </a:lnTo>
                <a:lnTo>
                  <a:pt x="284892" y="291384"/>
                </a:lnTo>
                <a:lnTo>
                  <a:pt x="310980" y="256839"/>
                </a:lnTo>
                <a:lnTo>
                  <a:pt x="327797" y="216064"/>
                </a:lnTo>
                <a:lnTo>
                  <a:pt x="333755" y="170687"/>
                </a:lnTo>
                <a:lnTo>
                  <a:pt x="327797" y="125311"/>
                </a:lnTo>
                <a:lnTo>
                  <a:pt x="310980" y="84536"/>
                </a:lnTo>
                <a:lnTo>
                  <a:pt x="284892" y="49991"/>
                </a:lnTo>
                <a:lnTo>
                  <a:pt x="251121" y="23303"/>
                </a:lnTo>
                <a:lnTo>
                  <a:pt x="211253" y="6096"/>
                </a:lnTo>
                <a:lnTo>
                  <a:pt x="1668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99247" y="4504944"/>
            <a:ext cx="334010" cy="341630"/>
          </a:xfrm>
          <a:custGeom>
            <a:avLst/>
            <a:gdLst/>
            <a:ahLst/>
            <a:cxnLst/>
            <a:rect l="l" t="t" r="r" b="b"/>
            <a:pathLst>
              <a:path w="334009" h="341629">
                <a:moveTo>
                  <a:pt x="0" y="170687"/>
                </a:moveTo>
                <a:lnTo>
                  <a:pt x="5958" y="125311"/>
                </a:lnTo>
                <a:lnTo>
                  <a:pt x="22775" y="84536"/>
                </a:lnTo>
                <a:lnTo>
                  <a:pt x="48863" y="49991"/>
                </a:lnTo>
                <a:lnTo>
                  <a:pt x="82634" y="23303"/>
                </a:lnTo>
                <a:lnTo>
                  <a:pt x="122502" y="6096"/>
                </a:lnTo>
                <a:lnTo>
                  <a:pt x="166877" y="0"/>
                </a:lnTo>
                <a:lnTo>
                  <a:pt x="211253" y="6096"/>
                </a:lnTo>
                <a:lnTo>
                  <a:pt x="251121" y="23303"/>
                </a:lnTo>
                <a:lnTo>
                  <a:pt x="284892" y="49991"/>
                </a:lnTo>
                <a:lnTo>
                  <a:pt x="310980" y="84536"/>
                </a:lnTo>
                <a:lnTo>
                  <a:pt x="327797" y="125311"/>
                </a:lnTo>
                <a:lnTo>
                  <a:pt x="333755" y="170687"/>
                </a:lnTo>
                <a:lnTo>
                  <a:pt x="327797" y="216064"/>
                </a:lnTo>
                <a:lnTo>
                  <a:pt x="310980" y="256839"/>
                </a:lnTo>
                <a:lnTo>
                  <a:pt x="284892" y="291384"/>
                </a:lnTo>
                <a:lnTo>
                  <a:pt x="251121" y="318072"/>
                </a:lnTo>
                <a:lnTo>
                  <a:pt x="211253" y="335279"/>
                </a:lnTo>
                <a:lnTo>
                  <a:pt x="166877" y="341375"/>
                </a:lnTo>
                <a:lnTo>
                  <a:pt x="122502" y="335279"/>
                </a:lnTo>
                <a:lnTo>
                  <a:pt x="82634" y="318072"/>
                </a:lnTo>
                <a:lnTo>
                  <a:pt x="48863" y="291384"/>
                </a:lnTo>
                <a:lnTo>
                  <a:pt x="22775" y="256839"/>
                </a:lnTo>
                <a:lnTo>
                  <a:pt x="5958" y="216064"/>
                </a:lnTo>
                <a:lnTo>
                  <a:pt x="0" y="17068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5373115" y="4629150"/>
            <a:ext cx="3015615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  <a:tabLst>
                <a:tab pos="2448560" algn="l"/>
                <a:tab pos="2989580" algn="l"/>
              </a:tabLst>
            </a:pPr>
            <a:r>
              <a:rPr strike="sngStrike" spc="-5" dirty="0"/>
              <a:t> </a:t>
            </a:r>
            <a:endParaRPr lang="it-IT" strike="sngStrike" spc="-5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9F790DC-1DDC-C446-95C7-9EE2B6C83256}"/>
              </a:ext>
            </a:extLst>
          </p:cNvPr>
          <p:cNvSpPr txBox="1"/>
          <p:nvPr/>
        </p:nvSpPr>
        <p:spPr>
          <a:xfrm>
            <a:off x="1295400" y="1824417"/>
            <a:ext cx="6934200" cy="1908215"/>
          </a:xfrm>
          <a:prstGeom prst="rect">
            <a:avLst/>
          </a:prstGeom>
          <a:solidFill>
            <a:schemeClr val="bg1"/>
          </a:solidFill>
          <a:ln w="22225" cmpd="sng">
            <a:solidFill>
              <a:schemeClr val="tx2"/>
            </a:solidFill>
            <a:prstDash val="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1200" dirty="0"/>
              <a:t>La IPO (</a:t>
            </a:r>
            <a:r>
              <a:rPr lang="it-IT" sz="1200" i="1" dirty="0" err="1"/>
              <a:t>Initial</a:t>
            </a:r>
            <a:r>
              <a:rPr lang="it-IT" sz="1200" i="1" dirty="0"/>
              <a:t> Public </a:t>
            </a:r>
            <a:r>
              <a:rPr lang="it-IT" sz="1200" i="1" dirty="0" err="1"/>
              <a:t>Offering</a:t>
            </a:r>
            <a:r>
              <a:rPr lang="it-IT" sz="1200" dirty="0"/>
              <a:t>) è l’operazione straordinaria a seguito della quale le azioni di una </a:t>
            </a:r>
            <a:r>
              <a:rPr lang="it-IT" sz="1200" dirty="0" err="1"/>
              <a:t>società</a:t>
            </a:r>
            <a:r>
              <a:rPr lang="it-IT" sz="1200" dirty="0"/>
              <a:t> “emittente” vengono quotate per la prima volta su un mercato, sia esso regolamentato o no, e possono essere acquistate e vendute in tempo reale da una molteplice platea di investitori istituzionali e non</a:t>
            </a:r>
          </a:p>
          <a:p>
            <a:r>
              <a:rPr lang="it-IT" sz="1200" dirty="0"/>
              <a:t>Le azioni possono derivare da: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1200" dirty="0"/>
              <a:t>un aumento di capitale corrispondente alla liquidità raccolta (Offerta Pubblica di Sottoscrizione - OPS), e quindi garantire l’apporto di nuovi capitali all’impresa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1200" dirty="0"/>
              <a:t>una vendita di azioni </a:t>
            </a:r>
            <a:r>
              <a:rPr lang="it-IT" sz="1200" dirty="0" err="1"/>
              <a:t>già</a:t>
            </a:r>
            <a:r>
              <a:rPr lang="it-IT" sz="1200" dirty="0"/>
              <a:t> in possesso degli azionisti dell’emittente (Offerta Pubblica di Vendita - OPV)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1200" dirty="0"/>
              <a:t>una combinazione delle precedenti (Offerta Pubblica di Vendita e Sottoscrizione - OPVS)</a:t>
            </a:r>
          </a:p>
          <a:p>
            <a:endParaRPr lang="it-IT" sz="1200" dirty="0"/>
          </a:p>
        </p:txBody>
      </p:sp>
      <p:sp>
        <p:nvSpPr>
          <p:cNvPr id="30" name="object 8">
            <a:extLst>
              <a:ext uri="{FF2B5EF4-FFF2-40B4-BE49-F238E27FC236}">
                <a16:creationId xmlns:a16="http://schemas.microsoft.com/office/drawing/2014/main" id="{F7F81A22-8F8D-874F-B67F-874F69BC8B9A}"/>
              </a:ext>
            </a:extLst>
          </p:cNvPr>
          <p:cNvSpPr/>
          <p:nvPr/>
        </p:nvSpPr>
        <p:spPr>
          <a:xfrm>
            <a:off x="5275580" y="4705350"/>
            <a:ext cx="3030220" cy="0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1A70A5D-434D-834F-96D4-4B57894A50CA}"/>
              </a:ext>
            </a:extLst>
          </p:cNvPr>
          <p:cNvSpPr txBox="1"/>
          <p:nvPr/>
        </p:nvSpPr>
        <p:spPr>
          <a:xfrm>
            <a:off x="2344173" y="934819"/>
            <a:ext cx="4894827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IPO</a:t>
            </a:r>
            <a:endParaRPr lang="it-IT" dirty="0"/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Initial</a:t>
            </a:r>
            <a:r>
              <a:rPr lang="it-IT" dirty="0">
                <a:solidFill>
                  <a:schemeClr val="bg1"/>
                </a:solidFill>
              </a:rPr>
              <a:t> Public </a:t>
            </a:r>
            <a:r>
              <a:rPr lang="it-IT" dirty="0" err="1">
                <a:solidFill>
                  <a:schemeClr val="bg1"/>
                </a:solidFill>
              </a:rPr>
              <a:t>Offering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6D1B2C73-68AC-FD4C-99B2-DDC63DE283CA}"/>
              </a:ext>
            </a:extLst>
          </p:cNvPr>
          <p:cNvSpPr txBox="1"/>
          <p:nvPr/>
        </p:nvSpPr>
        <p:spPr>
          <a:xfrm>
            <a:off x="4114800" y="359789"/>
            <a:ext cx="12192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79345" algn="l"/>
                <a:tab pos="4662805" algn="l"/>
              </a:tabLst>
            </a:pPr>
            <a:r>
              <a:rPr lang="it-IT" sz="1200" spc="-10" dirty="0">
                <a:solidFill>
                  <a:srgbClr val="001F5F"/>
                </a:solidFill>
                <a:latin typeface="Calibri"/>
                <a:cs typeface="Calibri"/>
              </a:rPr>
              <a:t>BORSA ITALIANA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D067A783-F7FF-714E-814E-28C99D0310E0}"/>
              </a:ext>
            </a:extLst>
          </p:cNvPr>
          <p:cNvSpPr/>
          <p:nvPr/>
        </p:nvSpPr>
        <p:spPr>
          <a:xfrm>
            <a:off x="1694180" y="455684"/>
            <a:ext cx="2115820" cy="189905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E5F066E3-73F3-5846-89BB-C029AD99C249}"/>
              </a:ext>
            </a:extLst>
          </p:cNvPr>
          <p:cNvSpPr/>
          <p:nvPr/>
        </p:nvSpPr>
        <p:spPr>
          <a:xfrm flipV="1">
            <a:off x="5286380" y="384314"/>
            <a:ext cx="3071834" cy="115734"/>
          </a:xfrm>
          <a:custGeom>
            <a:avLst/>
            <a:gdLst/>
            <a:ahLst/>
            <a:cxnLst/>
            <a:rect l="l" t="t" r="r" b="b"/>
            <a:pathLst>
              <a:path w="3030220">
                <a:moveTo>
                  <a:pt x="0" y="0"/>
                </a:moveTo>
                <a:lnTo>
                  <a:pt x="3029712" y="0"/>
                </a:lnTo>
              </a:path>
            </a:pathLst>
          </a:custGeom>
          <a:ln w="1524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36B4E097-645B-C04E-A16F-98DD3B64A160}"/>
              </a:ext>
            </a:extLst>
          </p:cNvPr>
          <p:cNvSpPr txBox="1"/>
          <p:nvPr/>
        </p:nvSpPr>
        <p:spPr>
          <a:xfrm>
            <a:off x="795672" y="361950"/>
            <a:ext cx="880728" cy="202620"/>
          </a:xfrm>
          <a:prstGeom prst="rect">
            <a:avLst/>
          </a:prstGeom>
          <a:ln w="15239">
            <a:solidFill>
              <a:srgbClr val="FF66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165100" marR="158115" algn="ctr">
              <a:lnSpc>
                <a:spcPct val="100000"/>
              </a:lnSpc>
              <a:spcBef>
                <a:spcPts val="140"/>
              </a:spcBef>
            </a:pPr>
            <a:r>
              <a:rPr lang="it-IT" sz="1200" b="1" spc="-20" dirty="0">
                <a:solidFill>
                  <a:srgbClr val="001F5F"/>
                </a:solidFill>
                <a:latin typeface="Calibri"/>
                <a:cs typeface="Calibri"/>
              </a:rPr>
              <a:t>LA IPO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4218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{2E29AC3F-FB41-4F48-98ED-CF7FA53CA838}tf10001071</Template>
  <TotalTime>2241</TotalTime>
  <Words>2007</Words>
  <Application>Microsoft Office PowerPoint</Application>
  <PresentationFormat>Presentazione su schermo (16:9)</PresentationFormat>
  <Paragraphs>284</Paragraphs>
  <Slides>19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7" baseType="lpstr">
      <vt:lpstr>1</vt:lpstr>
      <vt:lpstr>Arial</vt:lpstr>
      <vt:lpstr>Arial Narrow</vt:lpstr>
      <vt:lpstr>Calibri</vt:lpstr>
      <vt:lpstr>OpenSymbol</vt:lpstr>
      <vt:lpstr>Times New Roman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Arial Bold 42/50pt</dc:title>
  <dc:creator>Marco Maria Lantero</dc:creator>
  <cp:lastModifiedBy>marco taranto</cp:lastModifiedBy>
  <cp:revision>162</cp:revision>
  <dcterms:created xsi:type="dcterms:W3CDTF">2019-10-26T16:34:19Z</dcterms:created>
  <dcterms:modified xsi:type="dcterms:W3CDTF">2020-11-30T18:01:30Z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2019-10-24T00:00:00Z</vt:filetime>
  </property>
  <property fmtid="{D5CDD505-2E9C-101B-9397-08002B2CF9AE}" pid="3" name="Creator">
    <vt:lpwstr>Microsoft® PowerPoint® per Office 365</vt:lpwstr>
  </property>
  <property fmtid="{D5CDD505-2E9C-101B-9397-08002B2CF9AE}" pid="4" name="LastSaved">
    <vt:filetime>2019-10-26T00:00:00Z</vt:filetime>
  </property>
</Properties>
</file>